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1983" r:id="rId2"/>
    <p:sldId id="499" r:id="rId3"/>
    <p:sldId id="500" r:id="rId4"/>
    <p:sldId id="1906" r:id="rId5"/>
    <p:sldId id="1641" r:id="rId6"/>
    <p:sldId id="1602" r:id="rId7"/>
    <p:sldId id="1501" r:id="rId8"/>
    <p:sldId id="1917" r:id="rId9"/>
    <p:sldId id="1771" r:id="rId10"/>
    <p:sldId id="1984" r:id="rId11"/>
    <p:sldId id="1920" r:id="rId12"/>
    <p:sldId id="1979" r:id="rId13"/>
    <p:sldId id="1978" r:id="rId14"/>
    <p:sldId id="1985" r:id="rId15"/>
    <p:sldId id="387" r:id="rId16"/>
    <p:sldId id="480" r:id="rId17"/>
    <p:sldId id="275" r:id="rId18"/>
    <p:sldId id="494" r:id="rId19"/>
    <p:sldId id="1915" r:id="rId20"/>
    <p:sldId id="302" r:id="rId21"/>
    <p:sldId id="1986" r:id="rId22"/>
    <p:sldId id="303" r:id="rId23"/>
    <p:sldId id="306" r:id="rId24"/>
    <p:sldId id="304" r:id="rId25"/>
    <p:sldId id="312" r:id="rId26"/>
    <p:sldId id="1987" r:id="rId27"/>
    <p:sldId id="1910" r:id="rId28"/>
    <p:sldId id="1911" r:id="rId29"/>
    <p:sldId id="548" r:id="rId30"/>
    <p:sldId id="550" r:id="rId31"/>
    <p:sldId id="561" r:id="rId32"/>
    <p:sldId id="1988" r:id="rId33"/>
    <p:sldId id="1989" r:id="rId34"/>
    <p:sldId id="463" r:id="rId35"/>
    <p:sldId id="1990" r:id="rId36"/>
    <p:sldId id="1991" r:id="rId37"/>
    <p:sldId id="1992" r:id="rId38"/>
    <p:sldId id="1994" r:id="rId39"/>
    <p:sldId id="2005" r:id="rId40"/>
    <p:sldId id="279" r:id="rId41"/>
    <p:sldId id="264" r:id="rId42"/>
    <p:sldId id="265" r:id="rId43"/>
    <p:sldId id="2000" r:id="rId44"/>
    <p:sldId id="1999" r:id="rId45"/>
    <p:sldId id="392" r:id="rId46"/>
    <p:sldId id="523" r:id="rId47"/>
    <p:sldId id="535" r:id="rId48"/>
    <p:sldId id="537" r:id="rId49"/>
    <p:sldId id="536" r:id="rId50"/>
    <p:sldId id="538" r:id="rId51"/>
    <p:sldId id="417" r:id="rId52"/>
    <p:sldId id="419" r:id="rId53"/>
    <p:sldId id="421" r:id="rId54"/>
    <p:sldId id="2002" r:id="rId55"/>
    <p:sldId id="1996" r:id="rId56"/>
    <p:sldId id="1997" r:id="rId57"/>
    <p:sldId id="513" r:id="rId58"/>
    <p:sldId id="196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517" autoAdjust="0"/>
  </p:normalViewPr>
  <p:slideViewPr>
    <p:cSldViewPr snapToGrid="0">
      <p:cViewPr>
        <p:scale>
          <a:sx n="66" d="100"/>
          <a:sy n="66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D3E6-5C40-4B6C-98B7-676FAA706F69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EAE66-936D-4470-80B1-DDFD50749D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9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counter.net/blog/2015/11/23/10922_how-many-words-harry-potter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off&amp;sxsrf=ALeKk02ixPsZsghrU3NAGcR_mrck3NNm-Q:1610645505977&amp;q=%E8%AB%AB%E5%B1%B1%E5%89%B5&amp;stick=H4sIAAAAAAAAAONgVuLSz9U3yDaKtygxf8Royi3w8sc9YSmdSWtOXmNU4-IKzsgvd80rySypFJLgYoOy-KR4uJC08Sxi5XyxevXTjRufdm4FAO0Ck55SAAA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c4" TargetMode="External"/><Relationship Id="rId7" Type="http://schemas.openxmlformats.org/officeDocument/2006/relationships/hyperlink" Target="https://ai.googleblog.com/2020/02/exploring-transfer-learning-with-t5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loud.google.com/dataflow/" TargetMode="External"/><Relationship Id="rId5" Type="http://schemas.openxmlformats.org/officeDocument/2006/relationships/hyperlink" Target="https://beam.apache.org/" TargetMode="External"/><Relationship Id="rId4" Type="http://schemas.openxmlformats.org/officeDocument/2006/relationships/hyperlink" Target="https://commoncrawl.org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WOWFdmI_f18Vo2HpxaVrauzlnAAWw2C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sp.cc/b/115-bC2b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03.09246" TargetMode="External"/><Relationship Id="rId3" Type="http://schemas.openxmlformats.org/officeDocument/2006/relationships/hyperlink" Target="https://arxiv.org/pdf/2011.10566v1.pdf" TargetMode="External"/><Relationship Id="rId7" Type="http://schemas.openxmlformats.org/officeDocument/2006/relationships/hyperlink" Target="https://arxiv.org/pdf/1803.07728.pdf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abs/1905.00546" TargetMode="External"/><Relationship Id="rId5" Type="http://schemas.openxmlformats.org/officeDocument/2006/relationships/hyperlink" Target="https://arxiv.org/abs/1911.04252" TargetMode="External"/><Relationship Id="rId4" Type="http://schemas.openxmlformats.org/officeDocument/2006/relationships/hyperlink" Target="https://www.untitled-ai.com/understanding-self-supervised-contrastive-learning.html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&amp; PALs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rojected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ttention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ayers)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310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Do I have to mention adaptor???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159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25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61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508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 (E.g. </a:t>
            </a:r>
            <a:r>
              <a:rPr lang="en-US" altLang="zh-TW" sz="1200" dirty="0" err="1"/>
              <a:t>SQuAD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226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19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00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</a:t>
            </a:r>
            <a:r>
              <a:rPr lang="zh-TW" altLang="en-US" sz="1200" dirty="0"/>
              <a:t>哈利波特全套約 </a:t>
            </a:r>
            <a:r>
              <a:rPr lang="en-US" altLang="zh-TW" sz="1200" dirty="0"/>
              <a:t>100 </a:t>
            </a:r>
            <a:r>
              <a:rPr lang="zh-TW" altLang="en-US" sz="1200" dirty="0"/>
              <a:t>萬個詞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BERT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一個巨大的 </a:t>
            </a:r>
            <a:r>
              <a:rPr lang="en-US" altLang="zh-TW" sz="1200" dirty="0"/>
              <a:t>LM) </a:t>
            </a:r>
            <a:r>
              <a:rPr lang="zh-TW" altLang="en-US" sz="1200" dirty="0"/>
              <a:t>用了 </a:t>
            </a:r>
            <a:r>
              <a:rPr lang="en-US" altLang="zh-TW" sz="1200" dirty="0"/>
              <a:t>30 </a:t>
            </a:r>
            <a:r>
              <a:rPr lang="zh-TW" altLang="en-US" sz="1200" dirty="0"/>
              <a:t>億個以上的詞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</a:t>
            </a:r>
          </a:p>
          <a:p>
            <a:r>
              <a:rPr lang="en-US" altLang="zh-TW" dirty="0"/>
              <a:t>12500 x 60 x 130 = 97,500,000 (</a:t>
            </a:r>
            <a:r>
              <a:rPr lang="zh-TW" altLang="en-US" dirty="0"/>
              <a:t>將近 一億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English </a:t>
            </a:r>
            <a:r>
              <a:rPr lang="en-US" altLang="zh-TW" dirty="0" err="1"/>
              <a:t>Gigaword</a:t>
            </a:r>
            <a:r>
              <a:rPr lang="en-US" altLang="zh-TW" dirty="0"/>
              <a:t> corpus (1200M words</a:t>
            </a:r>
          </a:p>
          <a:p>
            <a:r>
              <a:rPr lang="en-US" altLang="zh-TW" b="1" dirty="0"/>
              <a:t>the Harry Potter books contain 1,084,170 words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typical speaking pace of 130 words per minute, a 1 minute speech will be about 130 words.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3"/>
              </a:rPr>
              <a:t>https://wordcounter.net/blog/2015/11/23/10922_how-many-words-harry-potter.html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256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some spoil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11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[Song, et al., ICML’19]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[Lewis, et al., arXiv’19]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72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超巨大巨人</a:t>
            </a:r>
            <a:endParaRPr lang="en-US" altLang="zh-TW" dirty="0"/>
          </a:p>
          <a:p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諫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ㄐㄧㄢˋ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山創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</a:p>
          <a:p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BBBBB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「進擊的巨人可以窺視未來繼承 者的記憶，也就是說它能看到未來。」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7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Permutation / Rotation do not perform well.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Text Infilling  is consistently good.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20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The </a:t>
            </a:r>
            <a:r>
              <a:rPr lang="en-US" altLang="zh-TW" b="0" i="0" u="none" strike="noStrike" dirty="0">
                <a:effectLst/>
                <a:latin typeface="-apple-system"/>
                <a:hlinkClick r:id="rId3"/>
              </a:rPr>
              <a:t>C4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dataset we created for unsupervised pre-training is available in TensorFlow Datasets, but it requires a significant amount of bandwidth for downloading the raw </a:t>
            </a:r>
            <a:r>
              <a:rPr lang="en-US" altLang="zh-TW" b="0" i="0" u="none" strike="noStrike" dirty="0">
                <a:effectLst/>
                <a:latin typeface="-apple-system"/>
                <a:hlinkClick r:id="rId4"/>
              </a:rPr>
              <a:t>Common Crawl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scrapes (~7 TB) and compute for its preparation (~335 CPU-days). We suggest you take advantage of the </a:t>
            </a:r>
            <a:r>
              <a:rPr lang="en-US" altLang="zh-TW" b="0" i="0" u="none" strike="noStrike" dirty="0">
                <a:effectLst/>
                <a:latin typeface="-apple-system"/>
                <a:hlinkClick r:id="rId5"/>
              </a:rPr>
              <a:t>Apache Beam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support in TFDS, which enables distributed preprocessing of the dataset and can be run on </a:t>
            </a:r>
            <a:r>
              <a:rPr lang="en-US" altLang="zh-TW" b="0" i="0" u="none" strike="noStrike" dirty="0">
                <a:effectLst/>
                <a:latin typeface="-apple-system"/>
                <a:hlinkClick r:id="rId6"/>
              </a:rPr>
              <a:t>Google Cloud Dataflow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. With 500 workers, the job should complete in ~16 hours.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Colossal</a:t>
            </a:r>
            <a:r>
              <a:rPr lang="zh-TW" altLang="zh-TW" dirty="0"/>
              <a:t>龐大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柯羅索巨獸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吐槽谷歌</a:t>
            </a:r>
            <a:r>
              <a:rPr lang="en-US" altLang="zh-TW" b="1" dirty="0"/>
              <a:t>T5 Level</a:t>
            </a:r>
            <a:r>
              <a:rPr lang="zh-TW" altLang="en-US" dirty="0"/>
              <a:t>（高級軟件工程師）。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Interesting</a:t>
            </a:r>
            <a:r>
              <a:rPr lang="en-US" altLang="zh-TW" baseline="0" dirty="0"/>
              <a:t> demo: </a:t>
            </a:r>
            <a:r>
              <a:rPr lang="en-US" altLang="zh-TW" dirty="0">
                <a:hlinkClick r:id="rId7"/>
              </a:rPr>
              <a:t>https://ai.googleblog.com/2020/02/exploring-transfer-learning-with-t5.html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67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47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29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https://colab.research.google.com/drive/1mWOWFdmI_f18Vo2HpxaVrauzlnAAWw2C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493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https://ppfocus.com/hk/0/di75f00e4.html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32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have an universal</a:t>
            </a:r>
            <a:r>
              <a:rPr lang="en-US" altLang="zh-TW" baseline="0" dirty="0"/>
              <a:t> token set for all languages.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725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70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70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https://arxiv.org/abs/1802.05365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348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https://talktotransformer.com/</a:t>
            </a:r>
            <a:endParaRPr lang="zh-TW" altLang="en-US" dirty="0"/>
          </a:p>
          <a:p>
            <a:r>
              <a:rPr lang="en-US" altLang="zh-TW" dirty="0">
                <a:hlinkClick r:id="rId4"/>
              </a:rPr>
              <a:t>https://disp.cc/b/115-bC2b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708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340M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40 GB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269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əˈtərnē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9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ˈ</a:t>
            </a:r>
            <a:r>
              <a:rPr lang="en-US" altLang="zh-TW" dirty="0" err="1"/>
              <a:t>anərkē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911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effectLst/>
              </a:rPr>
            </a:b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Self-supervised Learning: (or semi-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)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ref: https://lilianweng.github.io/lil-log/2019/11/10/self-supervised-learning.html</a:t>
            </a:r>
            <a:endParaRPr lang="en-US" altLang="zh-TW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Scenario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Application: text, image, audio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Pretext: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Contrastive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SimCLR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Comparison of different approaches: </a:t>
            </a:r>
            <a:r>
              <a:rPr lang="en-US" altLang="zh-TW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https://arxiv.org/pdf/2011.10566v1.pdf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negative - BOYL</a:t>
            </a: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Why it work: </a:t>
            </a:r>
            <a:r>
              <a:rPr lang="en-US" altLang="zh-TW" sz="11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https://www.untitled-ai.com/understanding-self-supervised-contrastive-learning.html</a:t>
            </a: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Reconstruction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Teacher / Student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Self-training with Noisy Student improves ImageNet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Billion-scale semi-supervised learning for image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Self-training 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v.s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Self-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https://medium.com/%E8%BB%9F%E9%AB%94%E4%B9%8B%E5%BF%83/deep-learning-self-training%E7%95%B6%E9%81%93-%E5%B0%8D%E6%AF%94pre-training%E7%9A%84%E5%84%AA%E7%BC%BA%E9%BB%9E-4f1b5a937c5d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task: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Representation Learning by Predicting Image Rotations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https://arxiv.org/pdf/1803.07728.pdf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Learning of Visual Representations by Solving Jigsaw Puzzles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https://arxiv.org/abs/1603.09246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Tracking Emerges by Colorizing Videos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Weird thing: </a:t>
            </a:r>
          </a:p>
          <a:p>
            <a:r>
              <a:rPr lang="en-US" altLang="zh-TW" dirty="0"/>
              <a:t>https://research.aimultiple.com/self-supervised-learning/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955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http://superbbenchmark.org/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042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self-supervised speech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8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Switch! </a:t>
            </a:r>
            <a:r>
              <a:rPr lang="zh-TW" altLang="en-US" dirty="0"/>
              <a:t>比玉山高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02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5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3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CLS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] stands for classification.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75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Downstream Tasks :</a:t>
            </a:r>
            <a:r>
              <a:rPr kumimoji="0" lang="zh-TW" altLang="en-US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task you really want to solve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Better than directly using </a:t>
            </a:r>
            <a:r>
              <a:rPr kumimoji="0" lang="en-US" altLang="zh-TW" sz="12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labeld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data</a:t>
            </a:r>
            <a:endParaRPr kumimoji="0" lang="zh-TW" altLang="en-US" sz="12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9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COLA: Each example is a sequence of words annotated with whether it is a grammatical English sentence</a:t>
            </a:r>
          </a:p>
          <a:p>
            <a:r>
              <a:rPr lang="en-US" altLang="zh-TW" dirty="0"/>
              <a:t>MRPC: with human annotations for whether the sentences in the pair are semantically equivalent</a:t>
            </a:r>
          </a:p>
          <a:p>
            <a:r>
              <a:rPr lang="en-US" altLang="zh-TW" dirty="0" err="1"/>
              <a:t>QQP:o</a:t>
            </a:r>
            <a:r>
              <a:rPr lang="en-US" altLang="zh-TW" dirty="0"/>
              <a:t> determine whether a pair of questions are semantically equivalent. </a:t>
            </a:r>
          </a:p>
          <a:p>
            <a:r>
              <a:rPr lang="en-US" altLang="zh-TW" dirty="0"/>
              <a:t>STS: Each pair is human-annotated with a similarity score from 1 to 5; the task is to predict these scores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A5376-D587-4261-AFA8-722E40553E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87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1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43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00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50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9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02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91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08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2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62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85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A92D-EFA1-4032-932E-C6A05ABEA760}" type="datetimeFigureOut">
              <a:rPr lang="zh-TW" altLang="en-US" smtClean="0"/>
              <a:t>2021/4/15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3" Type="http://schemas.openxmlformats.org/officeDocument/2006/relationships/image" Target="../media/image30.png"/><Relationship Id="rId7" Type="http://schemas.openxmlformats.org/officeDocument/2006/relationships/image" Target="../media/image281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71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leemeng.tw/attack_on_bert_transfer_learning_in_nlp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lktotransformer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7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373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7F805CE3-5760-470E-BE09-CA4FD7B4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485" y="4277356"/>
            <a:ext cx="7475220" cy="1560320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Self-Supervised </a:t>
            </a:r>
            <a:br>
              <a:rPr lang="en-US" altLang="zh-TW" sz="5400" dirty="0"/>
            </a:br>
            <a:r>
              <a:rPr lang="en-US" altLang="zh-TW" sz="5400" dirty="0"/>
              <a:t>Learning</a:t>
            </a:r>
            <a:endParaRPr lang="zh-TW" altLang="en-US" sz="5000" dirty="0">
              <a:solidFill>
                <a:srgbClr val="373A7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F0D0B9-3048-4EB4-895D-B693A8309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7" y="5890929"/>
            <a:ext cx="6575895" cy="440822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373A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Hung-yi Lee </a:t>
            </a:r>
            <a:r>
              <a:rPr lang="zh-TW" altLang="en-US" sz="2800" dirty="0">
                <a:solidFill>
                  <a:srgbClr val="373A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9308AB-C0BC-4A50-859C-8142760A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4" b="1"/>
          <a:stretch/>
        </p:blipFill>
        <p:spPr>
          <a:xfrm>
            <a:off x="182880" y="256540"/>
            <a:ext cx="8778240" cy="3764276"/>
          </a:xfrm>
          <a:prstGeom prst="rect">
            <a:avLst/>
          </a:prstGeom>
        </p:spPr>
      </p:pic>
      <p:sp>
        <p:nvSpPr>
          <p:cNvPr id="5" name="AutoShape 2" descr="公共電視- 岩花館">
            <a:extLst>
              <a:ext uri="{FF2B5EF4-FFF2-40B4-BE49-F238E27FC236}">
                <a16:creationId xmlns:a16="http://schemas.microsoft.com/office/drawing/2014/main" id="{8655F7B9-C688-4DA2-8EA9-83F636ED5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2F0A19-D4C3-44E3-ADD0-AED268991243}"/>
              </a:ext>
            </a:extLst>
          </p:cNvPr>
          <p:cNvSpPr txBox="1"/>
          <p:nvPr/>
        </p:nvSpPr>
        <p:spPr>
          <a:xfrm>
            <a:off x="4737734" y="256540"/>
            <a:ext cx="419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https://www.sesameworkshop.org/what-we-do/sesame-streets-50th-anniversary</a:t>
            </a:r>
          </a:p>
        </p:txBody>
      </p:sp>
    </p:spTree>
    <p:extLst>
      <p:ext uri="{BB962C8B-B14F-4D97-AF65-F5344CB8AC3E}">
        <p14:creationId xmlns:p14="http://schemas.microsoft.com/office/powerpoint/2010/main" val="210145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A0903B-AAC4-4A8B-A5D8-D7B531DE92BA}"/>
              </a:ext>
            </a:extLst>
          </p:cNvPr>
          <p:cNvSpPr/>
          <p:nvPr/>
        </p:nvSpPr>
        <p:spPr>
          <a:xfrm>
            <a:off x="209063" y="101084"/>
            <a:ext cx="4340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Learning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1BD861-1F20-4AC5-945B-7492D904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25" y="4204718"/>
            <a:ext cx="6143468" cy="233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21E5D4-B5A7-4622-9AA0-9115453BB0E8}"/>
              </a:ext>
            </a:extLst>
          </p:cNvPr>
          <p:cNvSpPr txBox="1"/>
          <p:nvPr/>
        </p:nvSpPr>
        <p:spPr>
          <a:xfrm>
            <a:off x="459318" y="1086208"/>
            <a:ext cx="180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EEBE483-6D82-438F-A155-BD933A094671}"/>
                  </a:ext>
                </a:extLst>
              </p:cNvPr>
              <p:cNvSpPr txBox="1"/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EEBE483-6D82-438F-A155-BD933A09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F36E1E8-7556-4015-A0C3-2C1DC43105C9}"/>
                  </a:ext>
                </a:extLst>
              </p:cNvPr>
              <p:cNvSpPr txBox="1"/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F36E1E8-7556-4015-A0C3-2C1DC431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D2382B5-21BC-4A80-902B-1C7AA83F4321}"/>
              </a:ext>
            </a:extLst>
          </p:cNvPr>
          <p:cNvCxnSpPr>
            <a:cxnSpLocks/>
          </p:cNvCxnSpPr>
          <p:nvPr/>
        </p:nvCxnSpPr>
        <p:spPr>
          <a:xfrm flipV="1">
            <a:off x="2050175" y="3160777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F4F2A7-EC1D-4FBD-B5E9-CD17E7E5E483}"/>
              </a:ext>
            </a:extLst>
          </p:cNvPr>
          <p:cNvSpPr txBox="1"/>
          <p:nvPr/>
        </p:nvSpPr>
        <p:spPr>
          <a:xfrm>
            <a:off x="3286784" y="2132181"/>
            <a:ext cx="783563" cy="47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A6CA434A-39DE-4A83-B02C-FE66415F0E10}"/>
              </a:ext>
            </a:extLst>
          </p:cNvPr>
          <p:cNvSpPr/>
          <p:nvPr/>
        </p:nvSpPr>
        <p:spPr>
          <a:xfrm>
            <a:off x="1329945" y="2383429"/>
            <a:ext cx="1402359" cy="766317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Picture 4" descr="Document Management System Software | OpenKM">
            <a:extLst>
              <a:ext uri="{FF2B5EF4-FFF2-40B4-BE49-F238E27FC236}">
                <a16:creationId xmlns:a16="http://schemas.microsoft.com/office/drawing/2014/main" id="{40172201-9858-4248-A685-03E288DD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96" y="3135010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B887854-450B-4CDB-BC04-181A1676D0F7}"/>
              </a:ext>
            </a:extLst>
          </p:cNvPr>
          <p:cNvCxnSpPr>
            <a:cxnSpLocks/>
          </p:cNvCxnSpPr>
          <p:nvPr/>
        </p:nvCxnSpPr>
        <p:spPr>
          <a:xfrm flipV="1">
            <a:off x="2050175" y="2062453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6CC2ACA-69A2-47D7-A057-47A340E400A4}"/>
              </a:ext>
            </a:extLst>
          </p:cNvPr>
          <p:cNvCxnSpPr>
            <a:cxnSpLocks/>
          </p:cNvCxnSpPr>
          <p:nvPr/>
        </p:nvCxnSpPr>
        <p:spPr>
          <a:xfrm flipH="1" flipV="1">
            <a:off x="2236418" y="3625690"/>
            <a:ext cx="112162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602F59-45A5-478A-B67F-1495CF6AFEBC}"/>
                  </a:ext>
                </a:extLst>
              </p:cNvPr>
              <p:cNvSpPr txBox="1"/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602F59-45A5-478A-B67F-1495CF6A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t="-16393" r="-775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8B8031C-D480-4E49-9F06-FA88BB98E2E0}"/>
              </a:ext>
            </a:extLst>
          </p:cNvPr>
          <p:cNvCxnSpPr>
            <a:cxnSpLocks/>
          </p:cNvCxnSpPr>
          <p:nvPr/>
        </p:nvCxnSpPr>
        <p:spPr>
          <a:xfrm flipH="1">
            <a:off x="2236418" y="1925725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6E8E23-DCBF-4B71-8991-24FCE67E5110}"/>
                  </a:ext>
                </a:extLst>
              </p:cNvPr>
              <p:cNvSpPr txBox="1"/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6E8E23-DCBF-4B71-8991-24FCE67E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3802B1-82D3-4B5F-AC6D-977A006A73F4}"/>
                  </a:ext>
                </a:extLst>
              </p:cNvPr>
              <p:cNvSpPr txBox="1"/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3802B1-82D3-4B5F-AC6D-977A006A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blipFill>
                <a:blip r:embed="rId8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768DF4C-7D26-4850-A42C-A7CD0D5603AE}"/>
                  </a:ext>
                </a:extLst>
              </p:cNvPr>
              <p:cNvSpPr txBox="1"/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768DF4C-7D26-4850-A42C-A7CD0D56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blipFill>
                <a:blip r:embed="rId9"/>
                <a:stretch>
                  <a:fillRect l="-21875" t="-1667" r="-2187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77514A2-3140-4AB5-81F4-D3C39A6F3CB5}"/>
              </a:ext>
            </a:extLst>
          </p:cNvPr>
          <p:cNvCxnSpPr/>
          <p:nvPr/>
        </p:nvCxnSpPr>
        <p:spPr>
          <a:xfrm flipH="1" flipV="1">
            <a:off x="6340557" y="3656249"/>
            <a:ext cx="136055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AB8405F-3848-4CB4-8CD8-A407B50E9A65}"/>
              </a:ext>
            </a:extLst>
          </p:cNvPr>
          <p:cNvCxnSpPr>
            <a:cxnSpLocks/>
          </p:cNvCxnSpPr>
          <p:nvPr/>
        </p:nvCxnSpPr>
        <p:spPr>
          <a:xfrm flipV="1">
            <a:off x="7729482" y="3000766"/>
            <a:ext cx="0" cy="6554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EEE320B2-3C9C-4A91-99AD-844E93D5F4C1}"/>
              </a:ext>
            </a:extLst>
          </p:cNvPr>
          <p:cNvSpPr/>
          <p:nvPr/>
        </p:nvSpPr>
        <p:spPr>
          <a:xfrm>
            <a:off x="5342977" y="2375851"/>
            <a:ext cx="1402359" cy="76631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489B55-E509-4D4A-A202-18C7B811399B}"/>
              </a:ext>
            </a:extLst>
          </p:cNvPr>
          <p:cNvSpPr txBox="1"/>
          <p:nvPr/>
        </p:nvSpPr>
        <p:spPr>
          <a:xfrm>
            <a:off x="4193034" y="889375"/>
            <a:ext cx="180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Picture 4" descr="Document Management System Software | OpenKM">
            <a:extLst>
              <a:ext uri="{FF2B5EF4-FFF2-40B4-BE49-F238E27FC236}">
                <a16:creationId xmlns:a16="http://schemas.microsoft.com/office/drawing/2014/main" id="{2EE96069-EF18-4F2E-903D-DF3F2F46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75" y="2434335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7F594B0-D544-4F68-9E70-BB1C16145563}"/>
              </a:ext>
            </a:extLst>
          </p:cNvPr>
          <p:cNvCxnSpPr>
            <a:cxnSpLocks/>
          </p:cNvCxnSpPr>
          <p:nvPr/>
        </p:nvCxnSpPr>
        <p:spPr>
          <a:xfrm flipH="1">
            <a:off x="6272840" y="1872721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07878D2-85F8-4B93-BA5E-F6A7E19ADD74}"/>
              </a:ext>
            </a:extLst>
          </p:cNvPr>
          <p:cNvCxnSpPr>
            <a:cxnSpLocks/>
          </p:cNvCxnSpPr>
          <p:nvPr/>
        </p:nvCxnSpPr>
        <p:spPr>
          <a:xfrm flipH="1" flipV="1">
            <a:off x="7731590" y="2062453"/>
            <a:ext cx="0" cy="58893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10BD1F2-C427-4720-83DE-ADD632DA8B12}"/>
                  </a:ext>
                </a:extLst>
              </p:cNvPr>
              <p:cNvSpPr txBox="1"/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10BD1F2-C427-4720-83DE-ADD632DA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blipFill>
                <a:blip r:embed="rId10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987CC72-7011-496B-8345-FB1C48BD339D}"/>
              </a:ext>
            </a:extLst>
          </p:cNvPr>
          <p:cNvCxnSpPr>
            <a:cxnSpLocks/>
          </p:cNvCxnSpPr>
          <p:nvPr/>
        </p:nvCxnSpPr>
        <p:spPr>
          <a:xfrm flipV="1">
            <a:off x="6042706" y="3145795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80BDAA6-6DC6-4409-8AB1-0C884E7FA120}"/>
              </a:ext>
            </a:extLst>
          </p:cNvPr>
          <p:cNvCxnSpPr>
            <a:cxnSpLocks/>
          </p:cNvCxnSpPr>
          <p:nvPr/>
        </p:nvCxnSpPr>
        <p:spPr>
          <a:xfrm flipV="1">
            <a:off x="6042706" y="2047471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01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 animBg="1"/>
      <p:bldP spid="16" grpId="0"/>
      <p:bldP spid="18" grpId="0"/>
      <p:bldP spid="19" grpId="0"/>
      <p:bldP spid="20" grpId="0"/>
      <p:bldP spid="27" grpId="0" animBg="1"/>
      <p:bldP spid="2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030E44D-E8AE-4606-B71B-3D7400B1FCC2}"/>
              </a:ext>
            </a:extLst>
          </p:cNvPr>
          <p:cNvCxnSpPr>
            <a:cxnSpLocks/>
          </p:cNvCxnSpPr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6BE19-0AA2-40EC-AB62-D90D933B4D43}"/>
              </a:ext>
            </a:extLst>
          </p:cNvPr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0A5B88-467C-4336-B5AD-846DCBC05293}"/>
              </a:ext>
            </a:extLst>
          </p:cNvPr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986B010-6CC6-4C1B-916C-7CD45BFC62CC}"/>
              </a:ext>
            </a:extLst>
          </p:cNvPr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5ABD87-8150-4EE9-9262-4B0A133FEF6B}"/>
              </a:ext>
            </a:extLst>
          </p:cNvPr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AB5375-6A16-463C-BD19-5A62E6BF61A5}"/>
              </a:ext>
            </a:extLst>
          </p:cNvPr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A7DDD-506F-40E7-B94A-3B0A68B44BC2}"/>
              </a:ext>
            </a:extLst>
          </p:cNvPr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graphicFrame>
        <p:nvGraphicFramePr>
          <p:cNvPr id="59" name="表格 52">
            <a:extLst>
              <a:ext uri="{FF2B5EF4-FFF2-40B4-BE49-F238E27FC236}">
                <a16:creationId xmlns:a16="http://schemas.microsoft.com/office/drawing/2014/main" id="{A4E86AF5-980E-451F-9F3A-480DD63F8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94988"/>
              </p:ext>
            </p:extLst>
          </p:nvPr>
        </p:nvGraphicFramePr>
        <p:xfrm>
          <a:off x="6355530" y="594768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1821FC4D-E3C0-41A3-B7D9-FEBFA81AD7D0}"/>
              </a:ext>
            </a:extLst>
          </p:cNvPr>
          <p:cNvCxnSpPr>
            <a:cxnSpLocks/>
          </p:cNvCxnSpPr>
          <p:nvPr/>
        </p:nvCxnSpPr>
        <p:spPr>
          <a:xfrm flipV="1">
            <a:off x="5648296" y="1370807"/>
            <a:ext cx="70723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DEF7B2A-4D7B-40ED-AB84-8589DF09486C}"/>
              </a:ext>
            </a:extLst>
          </p:cNvPr>
          <p:cNvSpPr txBox="1"/>
          <p:nvPr/>
        </p:nvSpPr>
        <p:spPr>
          <a:xfrm>
            <a:off x="6433858" y="2477743"/>
            <a:ext cx="211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(all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C4C4D33-36DC-4F2F-BA32-36043C74604A}"/>
              </a:ext>
            </a:extLst>
          </p:cNvPr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586D3B2-56C0-4459-80AD-BBA26B6C0025}"/>
              </a:ext>
            </a:extLst>
          </p:cNvPr>
          <p:cNvCxnSpPr>
            <a:cxnSpLocks/>
          </p:cNvCxnSpPr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>
            <a:extLst>
              <a:ext uri="{FF2B5EF4-FFF2-40B4-BE49-F238E27FC236}">
                <a16:creationId xmlns:a16="http://schemas.microsoft.com/office/drawing/2014/main" id="{AD89B714-2ACC-4A0F-8B5B-D9AAD160C96E}"/>
              </a:ext>
            </a:extLst>
          </p:cNvPr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20EDC1-38EB-4178-B007-6454F1FB9742}"/>
              </a:ext>
            </a:extLst>
          </p:cNvPr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>
            <a:extLst>
              <a:ext uri="{FF2B5EF4-FFF2-40B4-BE49-F238E27FC236}">
                <a16:creationId xmlns:a16="http://schemas.microsoft.com/office/drawing/2014/main" id="{9B9E9BB3-5A87-4067-BF93-6B72259B2102}"/>
              </a:ext>
            </a:extLst>
          </p:cNvPr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46E7428-3B6B-44BE-8E56-21C8394D4FFD}"/>
              </a:ext>
            </a:extLst>
          </p:cNvPr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B25786C-9249-4001-8AD0-62F554473923}"/>
              </a:ext>
            </a:extLst>
          </p:cNvPr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95A8F8-1661-490B-AA8D-DAE20B8BB562}"/>
              </a:ext>
            </a:extLst>
          </p:cNvPr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C49D53-32C6-4276-B29F-8AEABBD9B9E9}"/>
              </a:ext>
            </a:extLst>
          </p:cNvPr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一、天、大、小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A725167-D968-4EB7-9AE8-A1BA979BE44E}"/>
              </a:ext>
            </a:extLst>
          </p:cNvPr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326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 animBg="1"/>
      <p:bldP spid="43" grpId="0"/>
      <p:bldP spid="48" grpId="0" animBg="1"/>
      <p:bldP spid="55" grpId="0" animBg="1"/>
      <p:bldP spid="57" grpId="0" animBg="1"/>
      <p:bldP spid="3" grpId="0"/>
      <p:bldP spid="38" grpId="0"/>
      <p:bldP spid="39" grpId="0"/>
      <p:bldP spid="40" grpId="0"/>
      <p:bldP spid="12" grpId="0"/>
      <p:bldP spid="17" grpId="0" animBg="1"/>
      <p:bldP spid="64" grpId="0"/>
      <p:bldP spid="66" grpId="0" animBg="1"/>
      <p:bldP spid="68" grpId="0" animBg="1"/>
      <p:bldP spid="30" grpId="0"/>
      <p:bldP spid="69" grpId="0" animBg="1"/>
      <p:bldP spid="70" grpId="0"/>
      <p:bldP spid="31" grpId="0"/>
      <p:bldP spid="32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030E44D-E8AE-4606-B71B-3D7400B1FCC2}"/>
              </a:ext>
            </a:extLst>
          </p:cNvPr>
          <p:cNvCxnSpPr>
            <a:cxnSpLocks/>
          </p:cNvCxnSpPr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6BE19-0AA2-40EC-AB62-D90D933B4D43}"/>
              </a:ext>
            </a:extLst>
          </p:cNvPr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0A5B88-467C-4336-B5AD-846DCBC05293}"/>
              </a:ext>
            </a:extLst>
          </p:cNvPr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986B010-6CC6-4C1B-916C-7CD45BFC62CC}"/>
              </a:ext>
            </a:extLst>
          </p:cNvPr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5ABD87-8150-4EE9-9262-4B0A133FEF6B}"/>
              </a:ext>
            </a:extLst>
          </p:cNvPr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AB5375-6A16-463C-BD19-5A62E6BF61A5}"/>
              </a:ext>
            </a:extLst>
          </p:cNvPr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A7DDD-506F-40E7-B94A-3B0A68B44BC2}"/>
              </a:ext>
            </a:extLst>
          </p:cNvPr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C4C4D33-36DC-4F2F-BA32-36043C74604A}"/>
              </a:ext>
            </a:extLst>
          </p:cNvPr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586D3B2-56C0-4459-80AD-BBA26B6C0025}"/>
              </a:ext>
            </a:extLst>
          </p:cNvPr>
          <p:cNvCxnSpPr>
            <a:cxnSpLocks/>
          </p:cNvCxnSpPr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>
            <a:extLst>
              <a:ext uri="{FF2B5EF4-FFF2-40B4-BE49-F238E27FC236}">
                <a16:creationId xmlns:a16="http://schemas.microsoft.com/office/drawing/2014/main" id="{AD89B714-2ACC-4A0F-8B5B-D9AAD160C96E}"/>
              </a:ext>
            </a:extLst>
          </p:cNvPr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20EDC1-38EB-4178-B007-6454F1FB9742}"/>
              </a:ext>
            </a:extLst>
          </p:cNvPr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>
            <a:extLst>
              <a:ext uri="{FF2B5EF4-FFF2-40B4-BE49-F238E27FC236}">
                <a16:creationId xmlns:a16="http://schemas.microsoft.com/office/drawing/2014/main" id="{9B9E9BB3-5A87-4067-BF93-6B72259B2102}"/>
              </a:ext>
            </a:extLst>
          </p:cNvPr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46E7428-3B6B-44BE-8E56-21C8394D4FFD}"/>
              </a:ext>
            </a:extLst>
          </p:cNvPr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B25786C-9249-4001-8AD0-62F554473923}"/>
              </a:ext>
            </a:extLst>
          </p:cNvPr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95A8F8-1661-490B-AA8D-DAE20B8BB562}"/>
              </a:ext>
            </a:extLst>
          </p:cNvPr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C49D53-32C6-4276-B29F-8AEABBD9B9E9}"/>
              </a:ext>
            </a:extLst>
          </p:cNvPr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一、天、大、小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A725167-D968-4EB7-9AE8-A1BA979BE44E}"/>
              </a:ext>
            </a:extLst>
          </p:cNvPr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534B8FE-5989-40C4-8490-8B0B005663FB}"/>
              </a:ext>
            </a:extLst>
          </p:cNvPr>
          <p:cNvGrpSpPr/>
          <p:nvPr/>
        </p:nvGrpSpPr>
        <p:grpSpPr>
          <a:xfrm>
            <a:off x="7686990" y="901302"/>
            <a:ext cx="188851" cy="911520"/>
            <a:chOff x="6293449" y="916142"/>
            <a:chExt cx="188851" cy="91152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992849E-4A01-4892-91DD-DD982FE3ED08}"/>
                </a:ext>
              </a:extLst>
            </p:cNvPr>
            <p:cNvSpPr/>
            <p:nvPr/>
          </p:nvSpPr>
          <p:spPr>
            <a:xfrm rot="5400000">
              <a:off x="5924339" y="1285252"/>
              <a:ext cx="911520" cy="1732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4071781-0E11-4085-8FA0-61BDB6543719}"/>
                </a:ext>
              </a:extLst>
            </p:cNvPr>
            <p:cNvSpPr/>
            <p:nvPr/>
          </p:nvSpPr>
          <p:spPr>
            <a:xfrm>
              <a:off x="6302300" y="121736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FAFEE61-3710-46F6-8AA2-9559CD3B8A6C}"/>
              </a:ext>
            </a:extLst>
          </p:cNvPr>
          <p:cNvSpPr txBox="1"/>
          <p:nvPr/>
        </p:nvSpPr>
        <p:spPr>
          <a:xfrm>
            <a:off x="7270584" y="188266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00A270-FF8B-403A-9660-3A5AD8BBADC0}"/>
              </a:ext>
            </a:extLst>
          </p:cNvPr>
          <p:cNvSpPr txBox="1"/>
          <p:nvPr/>
        </p:nvSpPr>
        <p:spPr>
          <a:xfrm>
            <a:off x="7160499" y="0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723B003-28CA-4834-BD43-0B7E4D84F9BF}"/>
              </a:ext>
            </a:extLst>
          </p:cNvPr>
          <p:cNvCxnSpPr>
            <a:cxnSpLocks/>
          </p:cNvCxnSpPr>
          <p:nvPr/>
        </p:nvCxnSpPr>
        <p:spPr>
          <a:xfrm flipH="1">
            <a:off x="5602525" y="1357062"/>
            <a:ext cx="20687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288B515-342C-4033-BBC9-03C28390DBE4}"/>
              </a:ext>
            </a:extLst>
          </p:cNvPr>
          <p:cNvSpPr txBox="1"/>
          <p:nvPr/>
        </p:nvSpPr>
        <p:spPr>
          <a:xfrm>
            <a:off x="5638874" y="1367639"/>
            <a:ext cx="204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95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43ED-46F7-450C-8160-65F78427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Sentence Prediction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16D981A-929A-4C94-A420-18F7BC894E99}"/>
              </a:ext>
            </a:extLst>
          </p:cNvPr>
          <p:cNvSpPr/>
          <p:nvPr/>
        </p:nvSpPr>
        <p:spPr>
          <a:xfrm>
            <a:off x="1251769" y="4368577"/>
            <a:ext cx="5132439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D9C3B4-5077-41C8-8134-E60DC79ABA5E}"/>
              </a:ext>
            </a:extLst>
          </p:cNvPr>
          <p:cNvCxnSpPr>
            <a:cxnSpLocks/>
          </p:cNvCxnSpPr>
          <p:nvPr/>
        </p:nvCxnSpPr>
        <p:spPr>
          <a:xfrm flipV="1">
            <a:off x="2345439" y="548775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C6BAFD7-939A-405E-A96F-1EAADCEAB0BB}"/>
              </a:ext>
            </a:extLst>
          </p:cNvPr>
          <p:cNvCxnSpPr>
            <a:cxnSpLocks/>
          </p:cNvCxnSpPr>
          <p:nvPr/>
        </p:nvCxnSpPr>
        <p:spPr>
          <a:xfrm flipV="1">
            <a:off x="3056954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F4642F-2072-4587-92C7-0D17767545BD}"/>
              </a:ext>
            </a:extLst>
          </p:cNvPr>
          <p:cNvSpPr txBox="1"/>
          <p:nvPr/>
        </p:nvSpPr>
        <p:spPr>
          <a:xfrm>
            <a:off x="3274010" y="577077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71C3CF-64B7-47C1-B321-CCF1E660A45B}"/>
              </a:ext>
            </a:extLst>
          </p:cNvPr>
          <p:cNvCxnSpPr>
            <a:cxnSpLocks/>
          </p:cNvCxnSpPr>
          <p:nvPr/>
        </p:nvCxnSpPr>
        <p:spPr>
          <a:xfrm flipV="1">
            <a:off x="3790119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0BC783-E586-4A21-BC9B-71E17E007279}"/>
              </a:ext>
            </a:extLst>
          </p:cNvPr>
          <p:cNvCxnSpPr>
            <a:cxnSpLocks/>
          </p:cNvCxnSpPr>
          <p:nvPr/>
        </p:nvCxnSpPr>
        <p:spPr>
          <a:xfrm flipV="1">
            <a:off x="1640734" y="40170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02DAEF-0084-4990-B0E1-752AA81FA58D}"/>
              </a:ext>
            </a:extLst>
          </p:cNvPr>
          <p:cNvSpPr txBox="1"/>
          <p:nvPr/>
        </p:nvSpPr>
        <p:spPr>
          <a:xfrm>
            <a:off x="2689091" y="2286761"/>
            <a:ext cx="12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Yes/No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5275B6B-89EF-4E63-8CB3-E447D1615764}"/>
              </a:ext>
            </a:extLst>
          </p:cNvPr>
          <p:cNvCxnSpPr>
            <a:cxnSpLocks/>
          </p:cNvCxnSpPr>
          <p:nvPr/>
        </p:nvCxnSpPr>
        <p:spPr>
          <a:xfrm flipV="1">
            <a:off x="1640735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386E1F-5961-4688-BB60-33F1FF69B079}"/>
              </a:ext>
            </a:extLst>
          </p:cNvPr>
          <p:cNvSpPr txBox="1"/>
          <p:nvPr/>
        </p:nvSpPr>
        <p:spPr>
          <a:xfrm>
            <a:off x="1116627" y="57319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16FDA9D-6017-4E5C-BE54-C25DE2692F2E}"/>
              </a:ext>
            </a:extLst>
          </p:cNvPr>
          <p:cNvCxnSpPr>
            <a:cxnSpLocks/>
          </p:cNvCxnSpPr>
          <p:nvPr/>
        </p:nvCxnSpPr>
        <p:spPr>
          <a:xfrm flipV="1">
            <a:off x="4603724" y="547984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A1DC72B-1D27-483C-BC11-024FC2C74DD3}"/>
              </a:ext>
            </a:extLst>
          </p:cNvPr>
          <p:cNvCxnSpPr>
            <a:cxnSpLocks/>
          </p:cNvCxnSpPr>
          <p:nvPr/>
        </p:nvCxnSpPr>
        <p:spPr>
          <a:xfrm flipV="1">
            <a:off x="5315239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7F5BA0D-341B-4513-8381-56D0596DC8E2}"/>
              </a:ext>
            </a:extLst>
          </p:cNvPr>
          <p:cNvCxnSpPr>
            <a:cxnSpLocks/>
          </p:cNvCxnSpPr>
          <p:nvPr/>
        </p:nvCxnSpPr>
        <p:spPr>
          <a:xfrm flipV="1">
            <a:off x="6048404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4D1963F-E46F-432A-A1E6-B07C4B08B166}"/>
              </a:ext>
            </a:extLst>
          </p:cNvPr>
          <p:cNvSpPr/>
          <p:nvPr/>
        </p:nvSpPr>
        <p:spPr>
          <a:xfrm>
            <a:off x="1545413" y="3343264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996A9BA-2DC8-45C8-AC5C-C29C1530FD20}"/>
              </a:ext>
            </a:extLst>
          </p:cNvPr>
          <p:cNvCxnSpPr>
            <a:cxnSpLocks/>
          </p:cNvCxnSpPr>
          <p:nvPr/>
        </p:nvCxnSpPr>
        <p:spPr>
          <a:xfrm flipH="1" flipV="1">
            <a:off x="1646634" y="2961193"/>
            <a:ext cx="0" cy="336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18C65B-BC1A-4706-9731-B8BC73E4CA45}"/>
              </a:ext>
            </a:extLst>
          </p:cNvPr>
          <p:cNvCxnSpPr/>
          <p:nvPr/>
        </p:nvCxnSpPr>
        <p:spPr>
          <a:xfrm>
            <a:off x="2265187" y="2536452"/>
            <a:ext cx="462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B0B5A75-1017-43B8-9FCA-B3E26B667CCC}"/>
              </a:ext>
            </a:extLst>
          </p:cNvPr>
          <p:cNvSpPr/>
          <p:nvPr/>
        </p:nvSpPr>
        <p:spPr>
          <a:xfrm>
            <a:off x="1035206" y="2131464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E972DC4-451C-4BD4-BBB4-B4758BCE9EF0}"/>
              </a:ext>
            </a:extLst>
          </p:cNvPr>
          <p:cNvSpPr/>
          <p:nvPr/>
        </p:nvSpPr>
        <p:spPr>
          <a:xfrm>
            <a:off x="4284840" y="2034267"/>
            <a:ext cx="4535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Robustly optimized BERT approach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RoBERTa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CC5025CC-EA64-40A9-BC6B-63C6914F4ACB}"/>
              </a:ext>
            </a:extLst>
          </p:cNvPr>
          <p:cNvGrpSpPr/>
          <p:nvPr/>
        </p:nvGrpSpPr>
        <p:grpSpPr>
          <a:xfrm>
            <a:off x="1866900" y="5754945"/>
            <a:ext cx="1770000" cy="915415"/>
            <a:chOff x="1866900" y="5754945"/>
            <a:chExt cx="1770000" cy="91541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43DD848-4953-4E4D-BBBB-4010B70F94DF}"/>
                </a:ext>
              </a:extLst>
            </p:cNvPr>
            <p:cNvSpPr/>
            <p:nvPr/>
          </p:nvSpPr>
          <p:spPr>
            <a:xfrm>
              <a:off x="2096802" y="5778365"/>
              <a:ext cx="124215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8F32C58-1F68-45F5-B7FB-EF8F47097FFB}"/>
                </a:ext>
              </a:extLst>
            </p:cNvPr>
            <p:cNvSpPr txBox="1"/>
            <p:nvPr/>
          </p:nvSpPr>
          <p:spPr>
            <a:xfrm>
              <a:off x="186690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877B164-2C35-4433-B4AB-392EDBAC085F}"/>
                </a:ext>
              </a:extLst>
            </p:cNvPr>
            <p:cNvSpPr txBox="1"/>
            <p:nvPr/>
          </p:nvSpPr>
          <p:spPr>
            <a:xfrm>
              <a:off x="2588685" y="5762859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327A520-E708-46E6-8533-EF30DAF46297}"/>
                </a:ext>
              </a:extLst>
            </p:cNvPr>
            <p:cNvSpPr txBox="1"/>
            <p:nvPr/>
          </p:nvSpPr>
          <p:spPr>
            <a:xfrm>
              <a:off x="1904150" y="6208695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1</a:t>
              </a:r>
              <a:endParaRPr lang="zh-TW" altLang="en-US" sz="2400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E5258E30-28EB-4AAC-955E-A99096923768}"/>
              </a:ext>
            </a:extLst>
          </p:cNvPr>
          <p:cNvGrpSpPr/>
          <p:nvPr/>
        </p:nvGrpSpPr>
        <p:grpSpPr>
          <a:xfrm>
            <a:off x="4125185" y="5747030"/>
            <a:ext cx="2480738" cy="920109"/>
            <a:chOff x="4125185" y="5747030"/>
            <a:chExt cx="2480738" cy="92010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D1E13B5-2640-4D57-9B14-DFDF238F1C00}"/>
                </a:ext>
              </a:extLst>
            </p:cNvPr>
            <p:cNvSpPr/>
            <p:nvPr/>
          </p:nvSpPr>
          <p:spPr>
            <a:xfrm>
              <a:off x="4318932" y="5820329"/>
              <a:ext cx="2065275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113517C-C4A0-4CFA-995C-480EE3EEC2CC}"/>
                </a:ext>
              </a:extLst>
            </p:cNvPr>
            <p:cNvSpPr txBox="1"/>
            <p:nvPr/>
          </p:nvSpPr>
          <p:spPr>
            <a:xfrm>
              <a:off x="4125185" y="5747031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7771F3-C076-4F2A-89DE-4DBF0C59A65D}"/>
                </a:ext>
              </a:extLst>
            </p:cNvPr>
            <p:cNvSpPr txBox="1"/>
            <p:nvPr/>
          </p:nvSpPr>
          <p:spPr>
            <a:xfrm>
              <a:off x="484697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C4B3939-DE93-4C66-957D-AA32BE78D1C2}"/>
                </a:ext>
              </a:extLst>
            </p:cNvPr>
            <p:cNvSpPr txBox="1"/>
            <p:nvPr/>
          </p:nvSpPr>
          <p:spPr>
            <a:xfrm>
              <a:off x="5557708" y="57470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9A092E0-2C1F-4E56-A47B-E45F26DEB0DB}"/>
                </a:ext>
              </a:extLst>
            </p:cNvPr>
            <p:cNvSpPr txBox="1"/>
            <p:nvPr/>
          </p:nvSpPr>
          <p:spPr>
            <a:xfrm>
              <a:off x="4489977" y="6205474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2</a:t>
              </a:r>
              <a:endParaRPr lang="zh-TW" altLang="en-US" sz="2400" dirty="0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ABFD1A-FAB0-4BFB-8CCE-3F6C71487CEA}"/>
              </a:ext>
            </a:extLst>
          </p:cNvPr>
          <p:cNvSpPr txBox="1"/>
          <p:nvPr/>
        </p:nvSpPr>
        <p:spPr>
          <a:xfrm>
            <a:off x="3925196" y="1537572"/>
            <a:ext cx="40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This approach is not helpful.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0E68EF4-2F36-41A4-BA3B-11203C1E8934}"/>
              </a:ext>
            </a:extLst>
          </p:cNvPr>
          <p:cNvSpPr txBox="1"/>
          <p:nvPr/>
        </p:nvSpPr>
        <p:spPr>
          <a:xfrm>
            <a:off x="5704685" y="24642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https://arxiv.org/abs/1907.11692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DCFFA2B-460F-4CB9-B415-B22190408FEC}"/>
              </a:ext>
            </a:extLst>
          </p:cNvPr>
          <p:cNvSpPr txBox="1"/>
          <p:nvPr/>
        </p:nvSpPr>
        <p:spPr>
          <a:xfrm>
            <a:off x="3925196" y="2943461"/>
            <a:ext cx="452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Sentence order prediction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6EA2E35-3193-49EC-953D-18E7F2EADB05}"/>
              </a:ext>
            </a:extLst>
          </p:cNvPr>
          <p:cNvSpPr txBox="1"/>
          <p:nvPr/>
        </p:nvSpPr>
        <p:spPr>
          <a:xfrm>
            <a:off x="4327254" y="3380750"/>
            <a:ext cx="3043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Used in ALBERT </a:t>
            </a:r>
            <a:endParaRPr lang="zh-TW" altLang="en-US" sz="2400" dirty="0"/>
          </a:p>
        </p:txBody>
      </p:sp>
      <p:pic>
        <p:nvPicPr>
          <p:cNvPr id="39" name="Picture 6" descr="Albert Einstein - Wikimedia Commons">
            <a:extLst>
              <a:ext uri="{FF2B5EF4-FFF2-40B4-BE49-F238E27FC236}">
                <a16:creationId xmlns:a16="http://schemas.microsoft.com/office/drawing/2014/main" id="{16E8E47C-74E0-40D0-B5CD-5DF3458B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84" y="3500617"/>
            <a:ext cx="1007066" cy="13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ECD2F324-F049-4521-8F60-4A467346B379}"/>
              </a:ext>
            </a:extLst>
          </p:cNvPr>
          <p:cNvSpPr txBox="1"/>
          <p:nvPr/>
        </p:nvSpPr>
        <p:spPr>
          <a:xfrm>
            <a:off x="4333000" y="3770951"/>
            <a:ext cx="338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https://arxiv.org/abs/1909.11942</a:t>
            </a:r>
          </a:p>
        </p:txBody>
      </p:sp>
    </p:spTree>
    <p:extLst>
      <p:ext uri="{BB962C8B-B14F-4D97-AF65-F5344CB8AC3E}">
        <p14:creationId xmlns:p14="http://schemas.microsoft.com/office/powerpoint/2010/main" val="124613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5" grpId="0"/>
      <p:bldP spid="22" grpId="0" animBg="1"/>
      <p:bldP spid="26" grpId="0" animBg="1"/>
      <p:bldP spid="30" grpId="0"/>
      <p:bldP spid="33" grpId="0"/>
      <p:bldP spid="35" grpId="0"/>
      <p:bldP spid="36" grpId="0"/>
      <p:bldP spid="3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ady to use and easily changeable documents">
            <a:extLst>
              <a:ext uri="{FF2B5EF4-FFF2-40B4-BE49-F238E27FC236}">
                <a16:creationId xmlns:a16="http://schemas.microsoft.com/office/drawing/2014/main" id="{46EA51F3-281A-48E0-B703-51846E8A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7" y="564049"/>
            <a:ext cx="2609478" cy="26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A81E761-79F6-4A00-BE34-4CFF0425BC2C}"/>
              </a:ext>
            </a:extLst>
          </p:cNvPr>
          <p:cNvSpPr txBox="1"/>
          <p:nvPr/>
        </p:nvSpPr>
        <p:spPr>
          <a:xfrm>
            <a:off x="5000811" y="2198770"/>
            <a:ext cx="394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Masked token prediction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Next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sentence prediction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3">
            <a:extLst>
              <a:ext uri="{FF2B5EF4-FFF2-40B4-BE49-F238E27FC236}">
                <a16:creationId xmlns:a16="http://schemas.microsoft.com/office/drawing/2014/main" id="{C7E2579D-1C7B-4B8C-9B36-29F310D04DEF}"/>
              </a:ext>
            </a:extLst>
          </p:cNvPr>
          <p:cNvSpPr/>
          <p:nvPr/>
        </p:nvSpPr>
        <p:spPr>
          <a:xfrm>
            <a:off x="5965036" y="1122747"/>
            <a:ext cx="1750327" cy="100241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7305F6-8875-4D88-AF38-E5B3460F1689}"/>
              </a:ext>
            </a:extLst>
          </p:cNvPr>
          <p:cNvSpPr txBox="1"/>
          <p:nvPr/>
        </p:nvSpPr>
        <p:spPr>
          <a:xfrm>
            <a:off x="2262058" y="1812339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Learning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519FFAB-33C0-4944-B39F-04036148501C}"/>
              </a:ext>
            </a:extLst>
          </p:cNvPr>
          <p:cNvCxnSpPr/>
          <p:nvPr/>
        </p:nvCxnSpPr>
        <p:spPr>
          <a:xfrm>
            <a:off x="2556510" y="1702245"/>
            <a:ext cx="2209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36">
            <a:extLst>
              <a:ext uri="{FF2B5EF4-FFF2-40B4-BE49-F238E27FC236}">
                <a16:creationId xmlns:a16="http://schemas.microsoft.com/office/drawing/2014/main" id="{27CCA244-EB4E-4474-B80D-18465330D92A}"/>
              </a:ext>
            </a:extLst>
          </p:cNvPr>
          <p:cNvSpPr/>
          <p:nvPr/>
        </p:nvSpPr>
        <p:spPr>
          <a:xfrm>
            <a:off x="4834627" y="682340"/>
            <a:ext cx="3948242" cy="24885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3">
            <a:extLst>
              <a:ext uri="{FF2B5EF4-FFF2-40B4-BE49-F238E27FC236}">
                <a16:creationId xmlns:a16="http://schemas.microsoft.com/office/drawing/2014/main" id="{E768685D-F23D-4686-AC12-E1B117F0B56E}"/>
              </a:ext>
            </a:extLst>
          </p:cNvPr>
          <p:cNvSpPr/>
          <p:nvPr/>
        </p:nvSpPr>
        <p:spPr>
          <a:xfrm>
            <a:off x="1444044" y="4336601"/>
            <a:ext cx="1750327" cy="1002412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CFFD58-1E6C-4395-9A83-C1F967309A51}"/>
              </a:ext>
            </a:extLst>
          </p:cNvPr>
          <p:cNvSpPr txBox="1"/>
          <p:nvPr/>
        </p:nvSpPr>
        <p:spPr>
          <a:xfrm>
            <a:off x="497815" y="5689936"/>
            <a:ext cx="332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Downstream Tasks </a:t>
            </a:r>
            <a:endParaRPr kumimoji="0" lang="zh-TW" altLang="en-US" sz="28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3">
            <a:extLst>
              <a:ext uri="{FF2B5EF4-FFF2-40B4-BE49-F238E27FC236}">
                <a16:creationId xmlns:a16="http://schemas.microsoft.com/office/drawing/2014/main" id="{186B2CDC-D5D0-48E3-9777-5C4C4976B47F}"/>
              </a:ext>
            </a:extLst>
          </p:cNvPr>
          <p:cNvSpPr/>
          <p:nvPr/>
        </p:nvSpPr>
        <p:spPr>
          <a:xfrm>
            <a:off x="4016613" y="4325815"/>
            <a:ext cx="1750327" cy="1002412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B1DF7962-10DB-460B-8998-6B2F11CF00B0}"/>
              </a:ext>
            </a:extLst>
          </p:cNvPr>
          <p:cNvSpPr/>
          <p:nvPr/>
        </p:nvSpPr>
        <p:spPr>
          <a:xfrm>
            <a:off x="6589182" y="4325815"/>
            <a:ext cx="1750327" cy="1002412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64771D9-7B70-4663-92B2-E58A451310AE}"/>
              </a:ext>
            </a:extLst>
          </p:cNvPr>
          <p:cNvCxnSpPr>
            <a:cxnSpLocks/>
          </p:cNvCxnSpPr>
          <p:nvPr/>
        </p:nvCxnSpPr>
        <p:spPr>
          <a:xfrm flipV="1">
            <a:off x="2319207" y="3689923"/>
            <a:ext cx="5128260" cy="1257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476B360-0B83-4C89-B4E3-3335AEF078D9}"/>
              </a:ext>
            </a:extLst>
          </p:cNvPr>
          <p:cNvSpPr txBox="1"/>
          <p:nvPr/>
        </p:nvSpPr>
        <p:spPr>
          <a:xfrm>
            <a:off x="3990915" y="5735253"/>
            <a:ext cx="46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tasks we care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We have a little bit labeled data.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7F5309-EC7B-4FCE-BE29-38182A008312}"/>
              </a:ext>
            </a:extLst>
          </p:cNvPr>
          <p:cNvCxnSpPr>
            <a:cxnSpLocks/>
          </p:cNvCxnSpPr>
          <p:nvPr/>
        </p:nvCxnSpPr>
        <p:spPr>
          <a:xfrm>
            <a:off x="231920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95C6405-53B0-4652-8A4D-FF876C094064}"/>
              </a:ext>
            </a:extLst>
          </p:cNvPr>
          <p:cNvCxnSpPr>
            <a:cxnSpLocks/>
          </p:cNvCxnSpPr>
          <p:nvPr/>
        </p:nvCxnSpPr>
        <p:spPr>
          <a:xfrm>
            <a:off x="495191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E78F465-7726-4870-BEB0-A8C88A99027B}"/>
              </a:ext>
            </a:extLst>
          </p:cNvPr>
          <p:cNvCxnSpPr>
            <a:cxnSpLocks/>
          </p:cNvCxnSpPr>
          <p:nvPr/>
        </p:nvCxnSpPr>
        <p:spPr>
          <a:xfrm>
            <a:off x="7447467" y="3689923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CE312C4-597A-4753-86C8-CD11D8515D1C}"/>
              </a:ext>
            </a:extLst>
          </p:cNvPr>
          <p:cNvCxnSpPr>
            <a:cxnSpLocks/>
          </p:cNvCxnSpPr>
          <p:nvPr/>
        </p:nvCxnSpPr>
        <p:spPr>
          <a:xfrm>
            <a:off x="6840199" y="3170938"/>
            <a:ext cx="0" cy="51898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236F0C3-A4B9-4E74-A3B8-4D9165A51F6F}"/>
              </a:ext>
            </a:extLst>
          </p:cNvPr>
          <p:cNvSpPr txBox="1"/>
          <p:nvPr/>
        </p:nvSpPr>
        <p:spPr>
          <a:xfrm>
            <a:off x="333781" y="3693716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Fine-tune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7C67E-96FE-4A50-9362-634048D835F0}"/>
              </a:ext>
            </a:extLst>
          </p:cNvPr>
          <p:cNvSpPr txBox="1"/>
          <p:nvPr/>
        </p:nvSpPr>
        <p:spPr>
          <a:xfrm>
            <a:off x="2593988" y="260371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1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26" grpId="0" animBg="1"/>
      <p:bldP spid="27" grpId="0" animBg="1"/>
      <p:bldP spid="30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Corpus of Linguistic Acceptability (</a:t>
            </a:r>
            <a:r>
              <a:rPr lang="en-US" altLang="zh-TW" dirty="0" err="1">
                <a:solidFill>
                  <a:srgbClr val="FF0000"/>
                </a:solidFill>
              </a:rPr>
              <a:t>CoLA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Stanford Sentiment Treebank (SST-2)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Microsoft Research Paraphrase Corpus (MRPC)</a:t>
            </a:r>
          </a:p>
          <a:p>
            <a:r>
              <a:rPr lang="en-US" altLang="zh-TW" dirty="0" err="1">
                <a:solidFill>
                  <a:srgbClr val="00B050"/>
                </a:solidFill>
              </a:rPr>
              <a:t>Quora</a:t>
            </a:r>
            <a:r>
              <a:rPr lang="en-US" altLang="zh-TW" dirty="0">
                <a:solidFill>
                  <a:srgbClr val="00B050"/>
                </a:solidFill>
              </a:rPr>
              <a:t> Question Pairs (QQP)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Semantic Textual Similarity Benchmark (STS-B)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Multi-Genre Natural Language Inference (MNLI)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Question-answering NLI (QNLI)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Recognizing Textual Entailment (RTE) </a:t>
            </a:r>
          </a:p>
          <a:p>
            <a:r>
              <a:rPr lang="en-US" altLang="zh-TW" dirty="0" err="1">
                <a:solidFill>
                  <a:srgbClr val="0000FF"/>
                </a:solidFill>
              </a:rPr>
              <a:t>Winograd</a:t>
            </a:r>
            <a:r>
              <a:rPr lang="en-US" altLang="zh-TW" dirty="0">
                <a:solidFill>
                  <a:srgbClr val="0000FF"/>
                </a:solidFill>
              </a:rPr>
              <a:t> NLI (WNLI) 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0035" y="230190"/>
            <a:ext cx="5883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General Language Understanding Evaluation (GLUE)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3091" y="1061187"/>
            <a:ext cx="291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https://gluebenchmark.com/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238" y="6176963"/>
            <a:ext cx="8653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GLUE also has Chinese version (https://www.cluebenchmarks.com/)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and its Family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GLUE scores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2" y="2324960"/>
            <a:ext cx="8843736" cy="3352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3984" y="5807631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54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B71F1CD-C5FB-4ED8-BCC8-2FB88018FD16}"/>
              </a:ext>
            </a:extLst>
          </p:cNvPr>
          <p:cNvSpPr/>
          <p:nvPr/>
        </p:nvSpPr>
        <p:spPr>
          <a:xfrm>
            <a:off x="817335" y="2216676"/>
            <a:ext cx="154842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FAFFE57-22AC-481F-B103-63DD80DFFACE}"/>
              </a:ext>
            </a:extLst>
          </p:cNvPr>
          <p:cNvCxnSpPr>
            <a:cxnSpLocks/>
          </p:cNvCxnSpPr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59E594-6F57-47B2-910A-DD0444BB855A}"/>
              </a:ext>
            </a:extLst>
          </p:cNvPr>
          <p:cNvCxnSpPr>
            <a:cxnSpLocks/>
          </p:cNvCxnSpPr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F604D94-72D1-4D48-A92C-0E771A2E534D}"/>
              </a:ext>
            </a:extLst>
          </p:cNvPr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760726" y="1376601"/>
            <a:ext cx="244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Input: 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sequence 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760725" y="2228671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Sentiment analysis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833BA5-A5B6-4273-8E33-FF4E0423C4E5}"/>
              </a:ext>
            </a:extLst>
          </p:cNvPr>
          <p:cNvSpPr/>
          <p:nvPr/>
        </p:nvSpPr>
        <p:spPr>
          <a:xfrm>
            <a:off x="2903680" y="2187648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C6D935-968E-493D-98E8-1D2D4B5FDE1F}"/>
              </a:ext>
            </a:extLst>
          </p:cNvPr>
          <p:cNvSpPr/>
          <p:nvPr/>
        </p:nvSpPr>
        <p:spPr>
          <a:xfrm>
            <a:off x="2081966" y="3425829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EA3B67-DD66-48DC-B4C5-EC75FA214F01}"/>
              </a:ext>
            </a:extLst>
          </p:cNvPr>
          <p:cNvCxnSpPr/>
          <p:nvPr/>
        </p:nvCxnSpPr>
        <p:spPr>
          <a:xfrm>
            <a:off x="2420475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B7CD2D9-9F88-45A5-9BA9-A33CE19CA632}"/>
              </a:ext>
            </a:extLst>
          </p:cNvPr>
          <p:cNvCxnSpPr>
            <a:cxnSpLocks/>
          </p:cNvCxnSpPr>
          <p:nvPr/>
        </p:nvCxnSpPr>
        <p:spPr>
          <a:xfrm flipV="1">
            <a:off x="3140556" y="3800923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弧 2">
            <a:extLst>
              <a:ext uri="{FF2B5EF4-FFF2-40B4-BE49-F238E27FC236}">
                <a16:creationId xmlns:a16="http://schemas.microsoft.com/office/drawing/2014/main" id="{31900F38-073C-4F31-A116-61EDAC9B84CC}"/>
              </a:ext>
            </a:extLst>
          </p:cNvPr>
          <p:cNvSpPr/>
          <p:nvPr/>
        </p:nvSpPr>
        <p:spPr>
          <a:xfrm>
            <a:off x="5168797" y="2216676"/>
            <a:ext cx="556120" cy="4169606"/>
          </a:xfrm>
          <a:prstGeom prst="rightBrace">
            <a:avLst>
              <a:gd name="adj1" fmla="val 34153"/>
              <a:gd name="adj2" fmla="val 774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C5E422-68D3-436F-A14D-3ED9EC77FDFA}"/>
              </a:ext>
            </a:extLst>
          </p:cNvPr>
          <p:cNvSpPr txBox="1"/>
          <p:nvPr/>
        </p:nvSpPr>
        <p:spPr>
          <a:xfrm>
            <a:off x="5984274" y="5065900"/>
            <a:ext cx="257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is the model to be learned.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193F98-622E-4C54-8161-524A7BF65EBC}"/>
              </a:ext>
            </a:extLst>
          </p:cNvPr>
          <p:cNvGrpSpPr/>
          <p:nvPr/>
        </p:nvGrpSpPr>
        <p:grpSpPr>
          <a:xfrm>
            <a:off x="6786771" y="3215748"/>
            <a:ext cx="2394857" cy="1544598"/>
            <a:chOff x="1330878" y="5118359"/>
            <a:chExt cx="2394857" cy="1544598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A2B25A2-B81E-4C1D-B019-85D2FCF37482}"/>
                </a:ext>
              </a:extLst>
            </p:cNvPr>
            <p:cNvSpPr txBox="1"/>
            <p:nvPr/>
          </p:nvSpPr>
          <p:spPr>
            <a:xfrm>
              <a:off x="1330878" y="5118359"/>
              <a:ext cx="239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this is good</a:t>
              </a:r>
              <a:endParaRPr lang="zh-TW" altLang="en-US" sz="2400" dirty="0"/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61410812-19CF-46E3-A42B-B088998DDE46}"/>
                </a:ext>
              </a:extLst>
            </p:cNvPr>
            <p:cNvCxnSpPr>
              <a:cxnSpLocks/>
            </p:cNvCxnSpPr>
            <p:nvPr/>
          </p:nvCxnSpPr>
          <p:spPr>
            <a:xfrm>
              <a:off x="2092551" y="5556089"/>
              <a:ext cx="0" cy="628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E050310C-0A33-4526-84FA-386C4620E11E}"/>
                </a:ext>
              </a:extLst>
            </p:cNvPr>
            <p:cNvSpPr txBox="1"/>
            <p:nvPr/>
          </p:nvSpPr>
          <p:spPr>
            <a:xfrm>
              <a:off x="1431423" y="6201292"/>
              <a:ext cx="132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positive</a:t>
              </a:r>
              <a:endParaRPr lang="zh-TW" altLang="en-US" sz="24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04AB775-2233-4B8B-A389-31A416A8F22D}"/>
              </a:ext>
            </a:extLst>
          </p:cNvPr>
          <p:cNvSpPr/>
          <p:nvPr/>
        </p:nvSpPr>
        <p:spPr>
          <a:xfrm>
            <a:off x="6646906" y="3215749"/>
            <a:ext cx="1794730" cy="154459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850BD7-C708-43E1-9931-4B2895C64463}"/>
              </a:ext>
            </a:extLst>
          </p:cNvPr>
          <p:cNvSpPr txBox="1"/>
          <p:nvPr/>
        </p:nvSpPr>
        <p:spPr>
          <a:xfrm>
            <a:off x="2597954" y="3106644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Better than random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2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3" grpId="0" animBg="1"/>
      <p:bldP spid="29" grpId="0" animBg="1"/>
      <p:bldP spid="32" grpId="0"/>
      <p:bldP spid="33" grpId="0"/>
      <p:bldP spid="34" grpId="0"/>
      <p:bldP spid="36" grpId="0"/>
      <p:bldP spid="38" grpId="0"/>
      <p:bldP spid="39" grpId="0"/>
      <p:bldP spid="3" grpId="0" animBg="1"/>
      <p:bldP spid="37" grpId="0"/>
      <p:bldP spid="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 </a:t>
            </a:r>
            <a:r>
              <a:rPr lang="en-US" altLang="zh-TW" dirty="0" err="1"/>
              <a:t>v.s</a:t>
            </a:r>
            <a:r>
              <a:rPr lang="en-US" altLang="zh-TW" dirty="0"/>
              <a:t>. Random Initialization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28615"/>
            <a:ext cx="6305550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03984" y="6121484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https://arxiv.org/abs/1908.05620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3E514E-1C19-4E20-BC82-BB5CD2D05968}"/>
              </a:ext>
            </a:extLst>
          </p:cNvPr>
          <p:cNvSpPr txBox="1"/>
          <p:nvPr/>
        </p:nvSpPr>
        <p:spPr>
          <a:xfrm>
            <a:off x="957943" y="1229024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70C552-6111-4580-B444-CB6C6B24A99D}"/>
              </a:ext>
            </a:extLst>
          </p:cNvPr>
          <p:cNvSpPr txBox="1"/>
          <p:nvPr/>
        </p:nvSpPr>
        <p:spPr>
          <a:xfrm>
            <a:off x="4891316" y="1222937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(scratch)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803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DCC2A3-CF8B-4B2E-9484-9784A9FDC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9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475"/>
            <a:ext cx="9144000" cy="72414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0274893">
            <a:off x="643020" y="806066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死臭酸宅本人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3141406" y="1690689"/>
            <a:ext cx="870155" cy="82065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4070553" y="2646277"/>
            <a:ext cx="1209368" cy="1190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66556" y="2104676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芝麻街</a:t>
            </a:r>
            <a:endParaRPr kumimoji="0" lang="en-US" altLang="zh-TW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278093" y="2646278"/>
            <a:ext cx="630478" cy="421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2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586E4A-26AA-439B-9B9C-40B3F98A1CAA}"/>
              </a:ext>
            </a:extLst>
          </p:cNvPr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B71F1CD-C5FB-4ED8-BCC8-2FB88018FD1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AFFE57-22AC-481F-B103-63DD80DFF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659E594-6F57-47B2-910A-DD0444BB8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604D94-72D1-4D48-A92C-0E771A2E534D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310684" y="1778248"/>
            <a:ext cx="336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sequence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output: same as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2EFE22A-44CC-4B39-BA69-C466A73F90B9}"/>
              </a:ext>
            </a:extLst>
          </p:cNvPr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72EF457-3BE5-4850-87AE-54F1D686252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BA5E6BDD-9A3F-4615-BFB5-19D08DA5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FC550BFB-FD99-48DE-AD10-0A8C9E3B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A777AE2-0D8D-4B43-B6B0-4CE7F45C5B0A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54CBF2-769B-4B49-96E6-C1E72D41A7BD}"/>
              </a:ext>
            </a:extLst>
          </p:cNvPr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F47F49CD-0A7E-4932-84A0-DA6D403DD61B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8B63ED4-A7A3-46A6-B2E3-A2294FF0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02DE35A7-FE8A-44C8-8A84-3257B03FE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BF2C5C7-4EC0-4B57-B835-CA1C605FD1C2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3A7B649-D1AF-409C-A6B1-66595E916E0E}"/>
              </a:ext>
            </a:extLst>
          </p:cNvPr>
          <p:cNvGrpSpPr/>
          <p:nvPr/>
        </p:nvGrpSpPr>
        <p:grpSpPr>
          <a:xfrm>
            <a:off x="6130466" y="3853054"/>
            <a:ext cx="2579390" cy="1935930"/>
            <a:chOff x="832410" y="3275943"/>
            <a:chExt cx="2579390" cy="1935930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A77F888-0D8F-4E74-9B9A-E7A5AAAFDEB8}"/>
                </a:ext>
              </a:extLst>
            </p:cNvPr>
            <p:cNvSpPr txBox="1"/>
            <p:nvPr/>
          </p:nvSpPr>
          <p:spPr>
            <a:xfrm>
              <a:off x="1016943" y="3275943"/>
              <a:ext cx="2394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I  saw  a  saw</a:t>
              </a:r>
              <a:endParaRPr lang="zh-TW" altLang="en-US" sz="2800" dirty="0"/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2DD2AFC3-6A0E-4D6F-83D1-538CFD89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B90C7B69-0E52-4C3B-863C-4E9C8685D441}"/>
                </a:ext>
              </a:extLst>
            </p:cNvPr>
            <p:cNvCxnSpPr>
              <a:cxnSpLocks/>
            </p:cNvCxnSpPr>
            <p:nvPr/>
          </p:nvCxnSpPr>
          <p:spPr>
            <a:xfrm>
              <a:off x="1654201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69373B27-D283-4B3F-9701-4DE8DA46642A}"/>
                </a:ext>
              </a:extLst>
            </p:cNvPr>
            <p:cNvCxnSpPr>
              <a:cxnSpLocks/>
            </p:cNvCxnSpPr>
            <p:nvPr/>
          </p:nvCxnSpPr>
          <p:spPr>
            <a:xfrm>
              <a:off x="2151078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4885A3FE-D54F-49C8-A1A7-3D9284085976}"/>
                </a:ext>
              </a:extLst>
            </p:cNvPr>
            <p:cNvCxnSpPr>
              <a:cxnSpLocks/>
            </p:cNvCxnSpPr>
            <p:nvPr/>
          </p:nvCxnSpPr>
          <p:spPr>
            <a:xfrm>
              <a:off x="2653087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D136356B-8E18-4C9A-94D8-5ED1249FBE1C}"/>
                </a:ext>
              </a:extLst>
            </p:cNvPr>
            <p:cNvSpPr txBox="1"/>
            <p:nvPr/>
          </p:nvSpPr>
          <p:spPr>
            <a:xfrm>
              <a:off x="832410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D5FB2C2-8A97-404D-9967-277BC8243B54}"/>
                </a:ext>
              </a:extLst>
            </p:cNvPr>
            <p:cNvSpPr txBox="1"/>
            <p:nvPr/>
          </p:nvSpPr>
          <p:spPr>
            <a:xfrm>
              <a:off x="1369011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</a:t>
              </a:r>
              <a:endParaRPr lang="zh-TW" altLang="en-US" sz="2400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32B883-33E9-455A-8604-E7B18A6345AB}"/>
                </a:ext>
              </a:extLst>
            </p:cNvPr>
            <p:cNvSpPr txBox="1"/>
            <p:nvPr/>
          </p:nvSpPr>
          <p:spPr>
            <a:xfrm>
              <a:off x="1775651" y="473559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DET</a:t>
              </a:r>
              <a:endParaRPr lang="zh-TW" altLang="en-US" sz="2400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9F6A0F1C-9C86-488F-897A-87D6565FAEE1}"/>
                </a:ext>
              </a:extLst>
            </p:cNvPr>
            <p:cNvSpPr txBox="1"/>
            <p:nvPr/>
          </p:nvSpPr>
          <p:spPr>
            <a:xfrm>
              <a:off x="2272213" y="475020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6B80916-476F-477F-86E2-B4E16B1A4566}"/>
              </a:ext>
            </a:extLst>
          </p:cNvPr>
          <p:cNvSpPr txBox="1"/>
          <p:nvPr/>
        </p:nvSpPr>
        <p:spPr>
          <a:xfrm>
            <a:off x="5310684" y="2760447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 tagging 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BEE2685-DA11-4B86-BB62-9B5A6EB3F8D6}"/>
              </a:ext>
            </a:extLst>
          </p:cNvPr>
          <p:cNvSpPr/>
          <p:nvPr/>
        </p:nvSpPr>
        <p:spPr>
          <a:xfrm>
            <a:off x="6011715" y="3722225"/>
            <a:ext cx="2489081" cy="224314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1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4" grpId="0" animBg="1"/>
      <p:bldP spid="25" grpId="0" animBg="1"/>
      <p:bldP spid="26" grpId="0" animBg="1"/>
      <p:bldP spid="33" grpId="0"/>
      <p:bldP spid="3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E3E5A-4F2B-4799-AD3D-DD850AEF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7488D5-6648-4F62-831F-A49F15AC400B}"/>
              </a:ext>
            </a:extLst>
          </p:cNvPr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2CD18-5931-4D3B-9FF9-9C601F8632EF}"/>
              </a:ext>
            </a:extLst>
          </p:cNvPr>
          <p:cNvSpPr/>
          <p:nvPr/>
        </p:nvSpPr>
        <p:spPr>
          <a:xfrm>
            <a:off x="4305149" y="417083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premise: A person on a horse jumps over a broken down airplane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99D7B5-4E8B-4D47-81D2-D794129285E0}"/>
              </a:ext>
            </a:extLst>
          </p:cNvPr>
          <p:cNvSpPr/>
          <p:nvPr/>
        </p:nvSpPr>
        <p:spPr>
          <a:xfrm>
            <a:off x="286657" y="554237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hypothesis: A person is at a diner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63FEB-C62C-4CFD-9194-80C73FF1389F}"/>
              </a:ext>
            </a:extLst>
          </p:cNvPr>
          <p:cNvSpPr/>
          <p:nvPr/>
        </p:nvSpPr>
        <p:spPr>
          <a:xfrm>
            <a:off x="4731658" y="5511598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contradiction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43D0D42-E176-4AC7-926B-9B58977FBB09}"/>
              </a:ext>
            </a:extLst>
          </p:cNvPr>
          <p:cNvSpPr/>
          <p:nvPr/>
        </p:nvSpPr>
        <p:spPr>
          <a:xfrm>
            <a:off x="1524196" y="4315799"/>
            <a:ext cx="1597235" cy="7005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1A9D23A-8FCC-4500-BA3C-AAE1D038E331}"/>
              </a:ext>
            </a:extLst>
          </p:cNvPr>
          <p:cNvCxnSpPr/>
          <p:nvPr/>
        </p:nvCxnSpPr>
        <p:spPr>
          <a:xfrm flipH="1" flipV="1">
            <a:off x="2302507" y="5040222"/>
            <a:ext cx="0" cy="50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20361E-2F3C-4495-9B70-32A7325665B4}"/>
              </a:ext>
            </a:extLst>
          </p:cNvPr>
          <p:cNvSpPr txBox="1"/>
          <p:nvPr/>
        </p:nvSpPr>
        <p:spPr>
          <a:xfrm>
            <a:off x="984631" y="2977560"/>
            <a:ext cx="263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contradiction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entailment</a:t>
            </a:r>
          </a:p>
          <a:p>
            <a:r>
              <a:rPr lang="en-US" altLang="zh-TW" sz="2400" dirty="0">
                <a:solidFill>
                  <a:srgbClr val="00B050"/>
                </a:solidFill>
              </a:rPr>
              <a:t>neutral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圓角矩形 15">
            <a:extLst>
              <a:ext uri="{FF2B5EF4-FFF2-40B4-BE49-F238E27FC236}">
                <a16:creationId xmlns:a16="http://schemas.microsoft.com/office/drawing/2014/main" id="{39CBE3D2-8C4B-430A-ADDC-51027AF5D572}"/>
              </a:ext>
            </a:extLst>
          </p:cNvPr>
          <p:cNvSpPr/>
          <p:nvPr/>
        </p:nvSpPr>
        <p:spPr>
          <a:xfrm>
            <a:off x="4305149" y="4240531"/>
            <a:ext cx="4501835" cy="77514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66E5794-FE84-42E5-AC38-8A61A15737CA}"/>
              </a:ext>
            </a:extLst>
          </p:cNvPr>
          <p:cNvCxnSpPr/>
          <p:nvPr/>
        </p:nvCxnSpPr>
        <p:spPr>
          <a:xfrm flipH="1">
            <a:off x="3121431" y="4675545"/>
            <a:ext cx="1017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9D90D93-FEB8-4456-87E0-CD07FE203605}"/>
              </a:ext>
            </a:extLst>
          </p:cNvPr>
          <p:cNvCxnSpPr/>
          <p:nvPr/>
        </p:nvCxnSpPr>
        <p:spPr>
          <a:xfrm flipV="1">
            <a:off x="2305179" y="3886588"/>
            <a:ext cx="1" cy="441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8">
            <a:extLst>
              <a:ext uri="{FF2B5EF4-FFF2-40B4-BE49-F238E27FC236}">
                <a16:creationId xmlns:a16="http://schemas.microsoft.com/office/drawing/2014/main" id="{A8C0F74F-9108-4621-8602-A01E66F012CB}"/>
              </a:ext>
            </a:extLst>
          </p:cNvPr>
          <p:cNvSpPr/>
          <p:nvPr/>
        </p:nvSpPr>
        <p:spPr>
          <a:xfrm>
            <a:off x="229823" y="5511599"/>
            <a:ext cx="4366367" cy="5232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4F8A25-BA7E-430C-9351-7EEA4DE10033}"/>
              </a:ext>
            </a:extLst>
          </p:cNvPr>
          <p:cNvSpPr txBox="1"/>
          <p:nvPr/>
        </p:nvSpPr>
        <p:spPr>
          <a:xfrm>
            <a:off x="3943350" y="2759845"/>
            <a:ext cx="4736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Natural Language Inference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 (NLI)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99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011EAAC-D6D2-402C-AB4B-664894EFB3B7}"/>
              </a:ext>
            </a:extLst>
          </p:cNvPr>
          <p:cNvCxnSpPr>
            <a:cxnSpLocks/>
          </p:cNvCxnSpPr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BEF8D66-E906-46EC-99CA-273ED9363381}"/>
              </a:ext>
            </a:extLst>
          </p:cNvPr>
          <p:cNvSpPr/>
          <p:nvPr/>
        </p:nvSpPr>
        <p:spPr>
          <a:xfrm>
            <a:off x="628650" y="2128684"/>
            <a:ext cx="1908534" cy="62277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EA20231-5F40-4D60-86F4-CD11C28866EE}"/>
              </a:ext>
            </a:extLst>
          </p:cNvPr>
          <p:cNvCxnSpPr>
            <a:cxnSpLocks/>
          </p:cNvCxnSpPr>
          <p:nvPr/>
        </p:nvCxnSpPr>
        <p:spPr>
          <a:xfrm flipV="1">
            <a:off x="1582917" y="2751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7A93F0-440F-4A5C-A819-E9B7BD6EDD68}"/>
              </a:ext>
            </a:extLst>
          </p:cNvPr>
          <p:cNvSpPr txBox="1"/>
          <p:nvPr/>
        </p:nvSpPr>
        <p:spPr>
          <a:xfrm>
            <a:off x="1050833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75D446-F815-483B-A400-2EF9D8670916}"/>
              </a:ext>
            </a:extLst>
          </p:cNvPr>
          <p:cNvCxnSpPr>
            <a:cxnSpLocks/>
          </p:cNvCxnSpPr>
          <p:nvPr/>
        </p:nvCxnSpPr>
        <p:spPr>
          <a:xfrm flipV="1">
            <a:off x="1582917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69E344-1BA5-47BE-97D7-683E3FD59642}"/>
              </a:ext>
            </a:extLst>
          </p:cNvPr>
          <p:cNvSpPr txBox="1"/>
          <p:nvPr/>
        </p:nvSpPr>
        <p:spPr>
          <a:xfrm>
            <a:off x="4318052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EEEA6AE-6E54-40A4-8C92-62199B315DE0}"/>
              </a:ext>
            </a:extLst>
          </p:cNvPr>
          <p:cNvCxnSpPr>
            <a:cxnSpLocks/>
          </p:cNvCxnSpPr>
          <p:nvPr/>
        </p:nvCxnSpPr>
        <p:spPr>
          <a:xfrm flipV="1">
            <a:off x="4866952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406C71E-FEE5-45A1-91C0-E1F859AB30F0}"/>
              </a:ext>
            </a:extLst>
          </p:cNvPr>
          <p:cNvSpPr txBox="1"/>
          <p:nvPr/>
        </p:nvSpPr>
        <p:spPr>
          <a:xfrm>
            <a:off x="1104858" y="1430868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4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232AA-C2B7-4949-A336-C5106812B78A}"/>
              </a:ext>
            </a:extLst>
          </p:cNvPr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3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/>
      <p:bldP spid="15" grpId="0"/>
      <p:bldP spid="51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1FCE-F04A-4B9F-8A21-6159CD5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E6B4B-C967-4386-A99B-7E1B4E1D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1E293A-CA22-42E3-8FC3-CF70A712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>
                <a:blip r:embed="rId4"/>
                <a:stretch>
                  <a:fillRect l="-66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>
                <a:blip r:embed="rId5"/>
                <a:stretch>
                  <a:fillRect l="-126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C04332A6-04CE-4839-9A01-6051B2E3B357}"/>
              </a:ext>
            </a:extLst>
          </p:cNvPr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output: two integers (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>
                <a:blip r:embed="rId6"/>
                <a:stretch>
                  <a:fillRect l="-514" t="-10667" r="-256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>
                <a:blip r:embed="rId7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6A163B-2F62-4B1A-B4DA-821D2E5C9AB8}"/>
              </a:ext>
            </a:extLst>
          </p:cNvPr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C59737-7824-4A7C-A3A8-8B52B52342A8}"/>
              </a:ext>
            </a:extLst>
          </p:cNvPr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B8AEA-7BC6-4A77-964A-6F9C762BCE27}"/>
              </a:ext>
            </a:extLst>
          </p:cNvPr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Answer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AE3CE82-09AA-4F1F-89B9-0615974DDAD0}"/>
              </a:ext>
            </a:extLst>
          </p:cNvPr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4CDC8E5-3571-4B94-B260-4A204A09DD70}"/>
              </a:ext>
            </a:extLst>
          </p:cNvPr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A65ECF-ED56-4CD9-8258-B99E32602392}"/>
              </a:ext>
            </a:extLst>
          </p:cNvPr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1E7093-98C8-47B1-9D1D-73ED4673B62F}"/>
              </a:ext>
            </a:extLst>
          </p:cNvPr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15ED8A0-B43A-4492-8DEE-3876ACDD1F0F}"/>
              </a:ext>
            </a:extLst>
          </p:cNvPr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61834E-F6B9-4542-AC2A-AAB27910D55B}"/>
              </a:ext>
            </a:extLst>
          </p:cNvPr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D2E1DE9-D379-4E6C-888B-E04D7BCB4B92}"/>
              </a:ext>
            </a:extLst>
          </p:cNvPr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=17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>
                <a:blip r:embed="rId1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=77,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=79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>
                <a:blip r:embed="rId13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32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025964" y="2360034"/>
            <a:ext cx="229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4811C80-45B8-41F2-AD42-7151185469C2}"/>
              </a:ext>
            </a:extLst>
          </p:cNvPr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1FA2B24-4A1D-4741-A023-CF51464EBD6B}"/>
                </a:ext>
              </a:extLst>
            </p:cNvPr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01173B29-1FF7-43C1-B7D1-AF685CBD7253}"/>
                </a:ext>
              </a:extLst>
            </p:cNvPr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C70E7B7-83B1-4DDC-B2B2-A70E7F353EDE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42EEA01-8260-427B-BDDC-532923BB94B2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E450B4BC-8268-4FF5-9AC7-5D8F83E9C5AB}"/>
                  </a:ext>
                </a:extLst>
              </p:cNvPr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4C28BE3B-C401-4336-B48C-E9B74C4C325C}"/>
              </a:ext>
            </a:extLst>
          </p:cNvPr>
          <p:cNvSpPr/>
          <p:nvPr/>
        </p:nvSpPr>
        <p:spPr>
          <a:xfrm>
            <a:off x="6522394" y="1409941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13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94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618917" y="2368558"/>
            <a:ext cx="201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answer is “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EE3AFE6-D117-48BA-95D9-F26DFC7F3E20}"/>
              </a:ext>
            </a:extLst>
          </p:cNvPr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A6BE7A0-5E97-40AA-891C-5D94D653397E}"/>
              </a:ext>
            </a:extLst>
          </p:cNvPr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EF14251-BCF2-4FEE-88B1-D9301F2F4786}"/>
              </a:ext>
            </a:extLst>
          </p:cNvPr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F294E66-4048-40BF-86FE-1887F572428D}"/>
              </a:ext>
            </a:extLst>
          </p:cNvPr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9EC7301-1F20-4D9B-9791-A9851A3EC267}"/>
              </a:ext>
            </a:extLst>
          </p:cNvPr>
          <p:cNvSpPr txBox="1"/>
          <p:nvPr/>
        </p:nvSpPr>
        <p:spPr>
          <a:xfrm>
            <a:off x="998524" y="1957482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 = 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2234BDC-4A9C-4166-B0A4-E8FFF449643A}"/>
              </a:ext>
            </a:extLst>
          </p:cNvPr>
          <p:cNvSpPr/>
          <p:nvPr/>
        </p:nvSpPr>
        <p:spPr>
          <a:xfrm>
            <a:off x="7953857" y="1387733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DE5AE030-E5EF-4CA9-B1BE-16EB7A954067}"/>
              </a:ext>
            </a:extLst>
          </p:cNvPr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739A3DB-D0F4-4955-9BCF-F43123A7AD50}"/>
                </a:ext>
              </a:extLst>
            </p:cNvPr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CB53772-DCB1-4403-94B7-F7A927F79BB1}"/>
                </a:ext>
              </a:extLst>
            </p:cNvPr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E765558-1C78-4CA9-B447-36C3B9FC5B56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F1AFBB4F-E4EF-4303-9DDE-590189160C31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820DA896-3468-45C2-B7D5-65D71E627928}"/>
                  </a:ext>
                </a:extLst>
              </p:cNvPr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47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20" grpId="0"/>
      <p:bldP spid="95" grpId="0" animBg="1"/>
      <p:bldP spid="96" grpId="0" animBg="1"/>
      <p:bldP spid="97" grpId="0" animBg="1"/>
      <p:bldP spid="99" grpId="0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752FE-9D51-4C83-AB50-32AB26243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That is all about BERT!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6DFCF-B066-4F2C-A327-F759C303C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Free Vector | That's all folks!">
            <a:extLst>
              <a:ext uri="{FF2B5EF4-FFF2-40B4-BE49-F238E27FC236}">
                <a16:creationId xmlns:a16="http://schemas.microsoft.com/office/drawing/2014/main" id="{941C75EF-D2B0-470C-A6CB-A076B167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3DD7497C-613A-4D85-B9DC-E15FE7A5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54" y="2648866"/>
            <a:ext cx="2769746" cy="46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8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09E30-3DD8-41EB-A3F6-B6385D2E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BERT is challenging!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C5E3A-50A1-4DFE-951B-8C476913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47" y="2402132"/>
            <a:ext cx="6838533" cy="43502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2E6B523-1B5D-4E6D-87FF-6BFEEF4AF6B9}"/>
              </a:ext>
            </a:extLst>
          </p:cNvPr>
          <p:cNvSpPr txBox="1"/>
          <p:nvPr/>
        </p:nvSpPr>
        <p:spPr>
          <a:xfrm>
            <a:off x="300420" y="5915207"/>
            <a:ext cx="176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GLUE scores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B29ED85-0A7C-4AFB-8444-6C9B2A691E21}"/>
              </a:ext>
            </a:extLst>
          </p:cNvPr>
          <p:cNvCxnSpPr>
            <a:cxnSpLocks/>
          </p:cNvCxnSpPr>
          <p:nvPr/>
        </p:nvCxnSpPr>
        <p:spPr>
          <a:xfrm flipH="1">
            <a:off x="1257925" y="5198324"/>
            <a:ext cx="594723" cy="728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C7F028-4AB0-4979-B2B4-7D204423B7EF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herit"/>
                <a:ea typeface="新細明體" panose="02020500000000000000" pitchFamily="18" charset="-120"/>
                <a:cs typeface="+mn-cs"/>
              </a:rPr>
              <a:t>姜成翰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B29BE3-3624-46B6-B7F9-D0FDBB1D3C09}"/>
              </a:ext>
            </a:extLst>
          </p:cNvPr>
          <p:cNvSpPr txBox="1"/>
          <p:nvPr/>
        </p:nvSpPr>
        <p:spPr>
          <a:xfrm>
            <a:off x="4836163" y="75650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台達電產學合作計畫研究成果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9439101-AFAC-4ECD-A912-3C8E6D8D5C0B}"/>
              </a:ext>
            </a:extLst>
          </p:cNvPr>
          <p:cNvCxnSpPr>
            <a:cxnSpLocks/>
          </p:cNvCxnSpPr>
          <p:nvPr/>
        </p:nvCxnSpPr>
        <p:spPr>
          <a:xfrm flipH="1" flipV="1">
            <a:off x="3203640" y="4130572"/>
            <a:ext cx="657979" cy="211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FCC06D-4140-4DFF-ABE7-7B07D73A6D89}"/>
              </a:ext>
            </a:extLst>
          </p:cNvPr>
          <p:cNvSpPr txBox="1"/>
          <p:nvPr/>
        </p:nvSpPr>
        <p:spPr>
          <a:xfrm>
            <a:off x="3861619" y="4130572"/>
            <a:ext cx="28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Our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BDB8B6-FD58-480F-BCB9-3087EDC626AA}"/>
              </a:ext>
            </a:extLst>
          </p:cNvPr>
          <p:cNvCxnSpPr>
            <a:cxnSpLocks/>
          </p:cNvCxnSpPr>
          <p:nvPr/>
        </p:nvCxnSpPr>
        <p:spPr>
          <a:xfrm flipH="1">
            <a:off x="5009005" y="2615598"/>
            <a:ext cx="527047" cy="292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9B2BCD-C2AD-4A40-859C-128D40C106C1}"/>
              </a:ext>
            </a:extLst>
          </p:cNvPr>
          <p:cNvSpPr txBox="1"/>
          <p:nvPr/>
        </p:nvSpPr>
        <p:spPr>
          <a:xfrm>
            <a:off x="5535334" y="2399345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Google’s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BC2E65-81B6-41E5-A49F-6FE06E607A12}"/>
              </a:ext>
            </a:extLst>
          </p:cNvPr>
          <p:cNvSpPr txBox="1"/>
          <p:nvPr/>
        </p:nvSpPr>
        <p:spPr>
          <a:xfrm>
            <a:off x="3882140" y="4454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https://arxiv.org/abs/2010.02480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098A7D-58A7-4D92-B627-2F95D10B7DA3}"/>
              </a:ext>
            </a:extLst>
          </p:cNvPr>
          <p:cNvSpPr txBox="1"/>
          <p:nvPr/>
        </p:nvSpPr>
        <p:spPr>
          <a:xfrm>
            <a:off x="5437839" y="3563114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Google’s 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ABA7F79-1F3B-43BB-B197-6134C1D7D79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956895" y="3556967"/>
            <a:ext cx="480944" cy="236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8CDEA2B-EE9A-4356-80A2-90FC47D6F668}"/>
              </a:ext>
            </a:extLst>
          </p:cNvPr>
          <p:cNvSpPr txBox="1"/>
          <p:nvPr/>
        </p:nvSpPr>
        <p:spPr>
          <a:xfrm>
            <a:off x="542040" y="1390677"/>
            <a:ext cx="706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 has more than </a:t>
            </a:r>
            <a:r>
              <a:rPr lang="en-US" altLang="zh-TW" sz="2400" b="1" dirty="0"/>
              <a:t>3 billions</a:t>
            </a:r>
            <a:r>
              <a:rPr lang="en-US" altLang="zh-TW" sz="2400" dirty="0"/>
              <a:t> of words.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0E010A-829C-45AD-9CA7-B955119BDF6C}"/>
              </a:ext>
            </a:extLst>
          </p:cNvPr>
          <p:cNvSpPr txBox="1"/>
          <p:nvPr/>
        </p:nvSpPr>
        <p:spPr>
          <a:xfrm>
            <a:off x="4630993" y="1783817"/>
            <a:ext cx="46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3000</a:t>
            </a:r>
            <a:r>
              <a:rPr lang="en-US" altLang="zh-TW" sz="2400" dirty="0"/>
              <a:t> times of </a:t>
            </a:r>
            <a:r>
              <a:rPr lang="en-US" altLang="zh-TW" sz="2400" b="1" dirty="0"/>
              <a:t>Harry Potter series  </a:t>
            </a:r>
            <a:endParaRPr lang="zh-TW" altLang="en-US" sz="2400" b="1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8F6BBD-E14B-4DB9-8AEB-18E25F46AE57}"/>
              </a:ext>
            </a:extLst>
          </p:cNvPr>
          <p:cNvCxnSpPr/>
          <p:nvPr/>
        </p:nvCxnSpPr>
        <p:spPr>
          <a:xfrm>
            <a:off x="2627964" y="5295674"/>
            <a:ext cx="57721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0B3794-9282-4934-AEDE-BC7043EBC4CE}"/>
              </a:ext>
            </a:extLst>
          </p:cNvPr>
          <p:cNvSpPr txBox="1"/>
          <p:nvPr/>
        </p:nvSpPr>
        <p:spPr>
          <a:xfrm>
            <a:off x="3165763" y="5315196"/>
            <a:ext cx="277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 days with TPU v3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906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3" grpId="0"/>
      <p:bldP spid="14" grpId="0"/>
      <p:bldP spid="18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80A0-B81E-4D6B-9512-F0BBC5AB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Embryology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胚胎學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A773AF-580F-418F-BBDF-E2B9151D1728}"/>
              </a:ext>
            </a:extLst>
          </p:cNvPr>
          <p:cNvGrpSpPr/>
          <p:nvPr/>
        </p:nvGrpSpPr>
        <p:grpSpPr>
          <a:xfrm>
            <a:off x="628650" y="1419963"/>
            <a:ext cx="8202017" cy="3570002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>
              <a:extLst>
                <a:ext uri="{FF2B5EF4-FFF2-40B4-BE49-F238E27FC236}">
                  <a16:creationId xmlns:a16="http://schemas.microsoft.com/office/drawing/2014/main" id="{F3A66860-9E13-41AF-B4F9-CD2276F2F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>
              <a:extLst>
                <a:ext uri="{FF2B5EF4-FFF2-40B4-BE49-F238E27FC236}">
                  <a16:creationId xmlns:a16="http://schemas.microsoft.com/office/drawing/2014/main" id="{37EC0E5B-824B-429D-B927-54BFEA21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A0C78A-E9CF-49E6-9310-C3A830A4E6D7}"/>
              </a:ext>
            </a:extLst>
          </p:cNvPr>
          <p:cNvSpPr txBox="1"/>
          <p:nvPr/>
        </p:nvSpPr>
        <p:spPr>
          <a:xfrm>
            <a:off x="900471" y="4864628"/>
            <a:ext cx="5576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When does BERT know POS tagging, syntactic parsing, semantics?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7162CB-EFFD-4DD0-8FB1-A21A0FB7D784}"/>
              </a:ext>
            </a:extLst>
          </p:cNvPr>
          <p:cNvSpPr txBox="1"/>
          <p:nvPr/>
        </p:nvSpPr>
        <p:spPr>
          <a:xfrm>
            <a:off x="3922251" y="5959359"/>
            <a:ext cx="557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answer is counterintuitive!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1BAD69-7AFD-4A93-B26F-8C937A08C189}"/>
              </a:ext>
            </a:extLst>
          </p:cNvPr>
          <p:cNvSpPr txBox="1"/>
          <p:nvPr/>
        </p:nvSpPr>
        <p:spPr>
          <a:xfrm>
            <a:off x="669290" y="12666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https://arxiv.org/abs/2010.02480</a:t>
            </a:r>
          </a:p>
        </p:txBody>
      </p:sp>
    </p:spTree>
    <p:extLst>
      <p:ext uri="{BB962C8B-B14F-4D97-AF65-F5344CB8AC3E}">
        <p14:creationId xmlns:p14="http://schemas.microsoft.com/office/powerpoint/2010/main" val="62046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圓角矩形 63"/>
          <p:cNvSpPr/>
          <p:nvPr/>
        </p:nvSpPr>
        <p:spPr>
          <a:xfrm>
            <a:off x="1041732" y="5289966"/>
            <a:ext cx="2930120" cy="461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a seq2seq model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1447119" y="49965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2158634" y="498218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2848294" y="496356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68580" y="526376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90365" y="527167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362666" y="526477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314085" y="308769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033102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694968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3562875" y="49670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077247" y="526822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570521" y="4413626"/>
            <a:ext cx="1921183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16663" y="3552833"/>
            <a:ext cx="1493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 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371886" y="3109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5508575" y="3926084"/>
            <a:ext cx="2701666" cy="1072462"/>
          </a:xfrm>
          <a:prstGeom prst="roundRec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116505" y="3877396"/>
            <a:ext cx="2701666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818337" y="3555847"/>
            <a:ext cx="2115756" cy="384525"/>
            <a:chOff x="1850557" y="4995312"/>
            <a:chExt cx="2115756" cy="384525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57" y="502832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2072" y="501393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732" y="49953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313" y="499876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/>
          <p:cNvSpPr txBox="1"/>
          <p:nvPr/>
        </p:nvSpPr>
        <p:spPr>
          <a:xfrm>
            <a:off x="5301318" y="21021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23103" y="211001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695404" y="210311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09985" y="21065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85061" y="2102105"/>
            <a:ext cx="44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Reconstruct the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5801616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6507501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7200787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7939312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93668" y="5290334"/>
            <a:ext cx="14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Corrupted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1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0" grpId="0"/>
      <p:bldP spid="51" grpId="0"/>
      <p:bldP spid="52" grpId="0"/>
      <p:bldP spid="53" grpId="0"/>
      <p:bldP spid="5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62" y="947496"/>
            <a:ext cx="5006667" cy="63318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201" y="4297225"/>
            <a:ext cx="246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mbeddings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anguage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dels)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300" y="1747686"/>
            <a:ext cx="331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idirectional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ncoder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epresentations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ransformers)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9110" y="331215"/>
            <a:ext cx="4464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ERNIE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nhanced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 through 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owledge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3976" y="430000"/>
            <a:ext cx="36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Big Bird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Transformers for Longer Sequences</a:t>
            </a:r>
          </a:p>
        </p:txBody>
      </p:sp>
      <p:cxnSp>
        <p:nvCxnSpPr>
          <p:cNvPr id="11" name="直線單箭頭接點 10"/>
          <p:cNvCxnSpPr>
            <a:cxnSpLocks/>
            <a:endCxn id="3" idx="2"/>
          </p:cNvCxnSpPr>
          <p:nvPr/>
        </p:nvCxnSpPr>
        <p:spPr>
          <a:xfrm flipV="1">
            <a:off x="6824231" y="2948015"/>
            <a:ext cx="662419" cy="1204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382676" y="1162213"/>
            <a:ext cx="320697" cy="295118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2770739" y="1208467"/>
            <a:ext cx="1455752" cy="723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34196" y="1789833"/>
            <a:ext cx="3458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Grover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enerating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ticles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by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nly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iewing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ecords)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4" name="Picture 10" descr="Sesame street grover png, Picture #857714 free sesame street clip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52" y="2847504"/>
            <a:ext cx="1909202" cy="337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/>
          <p:cNvCxnSpPr>
            <a:cxnSpLocks/>
          </p:cNvCxnSpPr>
          <p:nvPr/>
        </p:nvCxnSpPr>
        <p:spPr>
          <a:xfrm flipH="1" flipV="1">
            <a:off x="2395233" y="5098942"/>
            <a:ext cx="1436397" cy="139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2160752" y="2919748"/>
            <a:ext cx="772895" cy="36020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1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MASS / BART</a:t>
            </a:r>
            <a:endParaRPr lang="zh-TW" altLang="en-US" dirty="0"/>
          </a:p>
        </p:txBody>
      </p:sp>
      <p:pic>
        <p:nvPicPr>
          <p:cNvPr id="4" name="Picture 4" descr="霸子·辛普森- 維基百科，自由的百科全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74" y="1193978"/>
            <a:ext cx="1422523" cy="21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09710" y="2742873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BART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8650" y="3493008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  B  [SEP]  C   D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77109" y="1635825"/>
            <a:ext cx="3138678" cy="523220"/>
            <a:chOff x="4466213" y="1690689"/>
            <a:chExt cx="3138678" cy="523220"/>
          </a:xfrm>
        </p:grpSpPr>
        <p:sp>
          <p:nvSpPr>
            <p:cNvPr id="7" name="文字方塊 6"/>
            <p:cNvSpPr txBox="1"/>
            <p:nvPr/>
          </p:nvSpPr>
          <p:spPr>
            <a:xfrm>
              <a:off x="4466213" y="1690689"/>
              <a:ext cx="3138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   B  [SEP]  C   D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47616" y="1690689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797367" y="2597759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  B  [SEP]  C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15655" y="3559278"/>
            <a:ext cx="38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   D   E  [SEP]  A   B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5655" y="4435054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   E   A   B  [SEP]  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50261" y="5338107"/>
            <a:ext cx="4641211" cy="578638"/>
            <a:chOff x="4502788" y="5831883"/>
            <a:chExt cx="4641211" cy="5786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02788" y="5887301"/>
              <a:ext cx="4641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          B  [SEP]          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962656" y="5831883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969697" y="5869013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2" name="Picture 2" descr="安和衡器有限公司-地磅,電子秤,檢重秤,分選秤,精密天平,無線電子吊秤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74" y="409415"/>
            <a:ext cx="803689" cy="11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7915787" y="916918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/>
          <p:cNvCxnSpPr>
            <a:stCxn id="7" idx="1"/>
          </p:cNvCxnSpPr>
          <p:nvPr/>
        </p:nvCxnSpPr>
        <p:spPr>
          <a:xfrm flipH="1">
            <a:off x="3621025" y="1897435"/>
            <a:ext cx="1156084" cy="1661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1"/>
          </p:cNvCxnSpPr>
          <p:nvPr/>
        </p:nvCxnSpPr>
        <p:spPr>
          <a:xfrm flipH="1">
            <a:off x="3621025" y="2859369"/>
            <a:ext cx="1176342" cy="895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17170" y="2926252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(Delete “D”)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>
            <a:stCxn id="13" idx="1"/>
          </p:cNvCxnSpPr>
          <p:nvPr/>
        </p:nvCxnSpPr>
        <p:spPr>
          <a:xfrm flipH="1">
            <a:off x="3621025" y="3820888"/>
            <a:ext cx="1194630" cy="2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</p:cNvCxnSpPr>
          <p:nvPr/>
        </p:nvCxnSpPr>
        <p:spPr>
          <a:xfrm flipH="1" flipV="1">
            <a:off x="3621025" y="3997577"/>
            <a:ext cx="1194630" cy="699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7" idx="1"/>
          </p:cNvCxnSpPr>
          <p:nvPr/>
        </p:nvCxnSpPr>
        <p:spPr>
          <a:xfrm flipH="1" flipV="1">
            <a:off x="3555046" y="4148768"/>
            <a:ext cx="1295215" cy="150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693713" y="5990265"/>
            <a:ext cx="2135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Text Infilling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7114544" y="3945862"/>
            <a:ext cx="217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(permutation)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139494" y="4794111"/>
            <a:ext cx="152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(rotation)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A2E5F7D-2ADF-4447-A283-4D81C938CB02}"/>
              </a:ext>
            </a:extLst>
          </p:cNvPr>
          <p:cNvSpPr txBox="1"/>
          <p:nvPr/>
        </p:nvSpPr>
        <p:spPr>
          <a:xfrm>
            <a:off x="566679" y="5415271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https://arxiv.org/abs/1905.02450</a:t>
            </a:r>
            <a:endParaRPr lang="en-US" altLang="zh-TW" dirty="0"/>
          </a:p>
          <a:p>
            <a:r>
              <a:rPr lang="en-US" altLang="zh-TW" dirty="0"/>
              <a:t>https://arxiv.org/abs/1910.13461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198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5" grpId="0"/>
      <p:bldP spid="23" grpId="0"/>
      <p:bldP spid="30" grpId="0"/>
      <p:bldP spid="40" grpId="0"/>
      <p:bldP spid="42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T5 – Comparison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Transfer Text-to-Text Transformer (T5)</a:t>
            </a:r>
          </a:p>
          <a:p>
            <a:r>
              <a:rPr lang="en-US" altLang="zh-TW" dirty="0"/>
              <a:t>Colossal Clean Crawled Corpus (C4)</a:t>
            </a:r>
            <a:endParaRPr lang="zh-TW" altLang="en-US" dirty="0"/>
          </a:p>
          <a:p>
            <a:endParaRPr lang="en-US" altLang="zh-TW" b="1" dirty="0"/>
          </a:p>
          <a:p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2763"/>
            <a:ext cx="8869866" cy="1690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791" y="3809206"/>
            <a:ext cx="5172075" cy="2619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柯羅索巨獸Colossal 電影介紹- 電影神搜">
            <a:extLst>
              <a:ext uri="{FF2B5EF4-FFF2-40B4-BE49-F238E27FC236}">
                <a16:creationId xmlns:a16="http://schemas.microsoft.com/office/drawing/2014/main" id="{F3D29243-54E5-4EA4-8477-B46F8A39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34" y="94854"/>
            <a:ext cx="2136273" cy="30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2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4ECCB-CA9A-46BD-927E-EE2665DC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EE841B-DA85-4CB4-8866-B1EC4AF610E4}"/>
              </a:ext>
            </a:extLst>
          </p:cNvPr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9BAF131-1BC5-440A-94D4-1DD62760A3E5}"/>
              </a:ext>
            </a:extLst>
          </p:cNvPr>
          <p:cNvCxnSpPr>
            <a:cxnSpLocks/>
          </p:cNvCxnSpPr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2300260-C00F-438A-8CC0-FD9B29F0FA90}"/>
              </a:ext>
            </a:extLst>
          </p:cNvPr>
          <p:cNvCxnSpPr>
            <a:cxnSpLocks/>
          </p:cNvCxnSpPr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CD924C1-2D2A-4B9F-9B60-E6DE49D054CC}"/>
              </a:ext>
            </a:extLst>
          </p:cNvPr>
          <p:cNvCxnSpPr>
            <a:cxnSpLocks/>
          </p:cNvCxnSpPr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E51980-DE2B-4A2C-BFF4-97B049C73B4B}"/>
              </a:ext>
            </a:extLst>
          </p:cNvPr>
          <p:cNvCxnSpPr>
            <a:cxnSpLocks/>
          </p:cNvCxnSpPr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252F070-215C-4257-BA02-1FE18C6A6800}"/>
              </a:ext>
            </a:extLst>
          </p:cNvPr>
          <p:cNvCxnSpPr>
            <a:cxnSpLocks/>
          </p:cNvCxnSpPr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F6BE0A-ADBE-4CA1-AAC1-BDCC90E0EAAF}"/>
              </a:ext>
            </a:extLst>
          </p:cNvPr>
          <p:cNvCxnSpPr>
            <a:cxnSpLocks/>
          </p:cNvCxnSpPr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3C03BD-81AA-4E15-AE3F-0A122286A032}"/>
              </a:ext>
            </a:extLst>
          </p:cNvPr>
          <p:cNvCxnSpPr>
            <a:cxnSpLocks/>
          </p:cNvCxnSpPr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51671EA-8ECA-4557-8ED8-248E54819CC1}"/>
              </a:ext>
            </a:extLst>
          </p:cNvPr>
          <p:cNvCxnSpPr>
            <a:cxnSpLocks/>
          </p:cNvCxnSpPr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79E264E-D0F0-44C6-BFD8-A696B54E3EAC}"/>
              </a:ext>
            </a:extLst>
          </p:cNvPr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0289CD-1251-44F1-8807-0BF62508425A}"/>
              </a:ext>
            </a:extLst>
          </p:cNvPr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EB3913-1B53-4422-A959-72CF2421B2E0}"/>
              </a:ext>
            </a:extLst>
          </p:cNvPr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0B08BB-61A4-4808-8686-82ADADFEAA4D}"/>
              </a:ext>
            </a:extLst>
          </p:cNvPr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859E28-FE84-48F6-B9A7-856328784877}"/>
              </a:ext>
            </a:extLst>
          </p:cNvPr>
          <p:cNvSpPr txBox="1"/>
          <p:nvPr/>
        </p:nvSpPr>
        <p:spPr>
          <a:xfrm>
            <a:off x="724464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F4C34BE-33A7-4591-A311-847FDCCAB12A}"/>
              </a:ext>
            </a:extLst>
          </p:cNvPr>
          <p:cNvSpPr txBox="1"/>
          <p:nvPr/>
        </p:nvSpPr>
        <p:spPr>
          <a:xfrm>
            <a:off x="1758659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152269-FA83-42FB-9F11-57C455C236FC}"/>
              </a:ext>
            </a:extLst>
          </p:cNvPr>
          <p:cNvSpPr txBox="1"/>
          <p:nvPr/>
        </p:nvSpPr>
        <p:spPr>
          <a:xfrm>
            <a:off x="2792853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8B59DA-3A58-4226-B589-26ABA657745F}"/>
              </a:ext>
            </a:extLst>
          </p:cNvPr>
          <p:cNvSpPr txBox="1"/>
          <p:nvPr/>
        </p:nvSpPr>
        <p:spPr>
          <a:xfrm>
            <a:off x="3869465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321EFC-1C68-488A-9DD5-B9ACF875755B}"/>
              </a:ext>
            </a:extLst>
          </p:cNvPr>
          <p:cNvCxnSpPr>
            <a:cxnSpLocks/>
          </p:cNvCxnSpPr>
          <p:nvPr/>
        </p:nvCxnSpPr>
        <p:spPr>
          <a:xfrm>
            <a:off x="3310128" y="2713186"/>
            <a:ext cx="0" cy="5491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58162D-DF8C-4C71-8DD9-9E85DFD6757B}"/>
              </a:ext>
            </a:extLst>
          </p:cNvPr>
          <p:cNvSpPr txBox="1"/>
          <p:nvPr/>
        </p:nvSpPr>
        <p:spPr>
          <a:xfrm>
            <a:off x="2152376" y="1764546"/>
            <a:ext cx="242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the </a:t>
            </a:r>
            <a:r>
              <a:rPr lang="en-US" altLang="zh-TW" sz="2400" b="1" dirty="0"/>
              <a:t>meaning</a:t>
            </a:r>
            <a:r>
              <a:rPr lang="en-US" altLang="zh-TW" sz="2400" dirty="0"/>
              <a:t> of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3DA4D87-680F-4066-871A-F9BAF7A324A6}"/>
              </a:ext>
            </a:extLst>
          </p:cNvPr>
          <p:cNvSpPr txBox="1"/>
          <p:nvPr/>
        </p:nvSpPr>
        <p:spPr>
          <a:xfrm>
            <a:off x="7810510" y="4456545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9CBC803-FF2E-4E1C-BF10-118EF7A0ABA5}"/>
              </a:ext>
            </a:extLst>
          </p:cNvPr>
          <p:cNvSpPr txBox="1"/>
          <p:nvPr/>
        </p:nvSpPr>
        <p:spPr>
          <a:xfrm>
            <a:off x="8136742" y="402818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鳥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29C5FE7F-49C6-4986-B1CB-D3A29DD8A770}"/>
              </a:ext>
            </a:extLst>
          </p:cNvPr>
          <p:cNvSpPr/>
          <p:nvPr/>
        </p:nvSpPr>
        <p:spPr>
          <a:xfrm rot="5400000">
            <a:off x="7089772" y="336906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B701700-57F6-48F4-8C5A-287E723A7D74}"/>
              </a:ext>
            </a:extLst>
          </p:cNvPr>
          <p:cNvSpPr/>
          <p:nvPr/>
        </p:nvSpPr>
        <p:spPr>
          <a:xfrm rot="5400000">
            <a:off x="6264964" y="3519980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079A683C-944E-42AF-960F-27D73637AFD4}"/>
              </a:ext>
            </a:extLst>
          </p:cNvPr>
          <p:cNvSpPr/>
          <p:nvPr/>
        </p:nvSpPr>
        <p:spPr>
          <a:xfrm rot="5400000">
            <a:off x="7963201" y="404045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85C22F99-6877-4AFE-A65A-2CF221AFA5B8}"/>
              </a:ext>
            </a:extLst>
          </p:cNvPr>
          <p:cNvSpPr/>
          <p:nvPr/>
        </p:nvSpPr>
        <p:spPr>
          <a:xfrm rot="10190157">
            <a:off x="7630470" y="45437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9CA1385-FDEB-4D76-B3D4-63944C179047}"/>
              </a:ext>
            </a:extLst>
          </p:cNvPr>
          <p:cNvSpPr txBox="1"/>
          <p:nvPr/>
        </p:nvSpPr>
        <p:spPr>
          <a:xfrm>
            <a:off x="6648990" y="2883448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草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7233E1F1-67E7-44DB-B2F0-E9185D18BB9F}"/>
              </a:ext>
            </a:extLst>
          </p:cNvPr>
          <p:cNvGrpSpPr/>
          <p:nvPr/>
        </p:nvGrpSpPr>
        <p:grpSpPr>
          <a:xfrm>
            <a:off x="5346128" y="4603573"/>
            <a:ext cx="724751" cy="461665"/>
            <a:chOff x="5376108" y="4603573"/>
            <a:chExt cx="724751" cy="46166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1FBA8B0-41EE-423F-9A27-8A35116B1AB7}"/>
                </a:ext>
              </a:extLst>
            </p:cNvPr>
            <p:cNvSpPr/>
            <p:nvPr/>
          </p:nvSpPr>
          <p:spPr>
            <a:xfrm rot="10190157">
              <a:off x="5879124" y="4771121"/>
              <a:ext cx="134608" cy="1346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DF41736-97C7-45C1-8DB1-9872373B74B6}"/>
                </a:ext>
              </a:extLst>
            </p:cNvPr>
            <p:cNvSpPr txBox="1"/>
            <p:nvPr/>
          </p:nvSpPr>
          <p:spPr>
            <a:xfrm>
              <a:off x="5376108" y="4603573"/>
              <a:ext cx="724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038D2CD-A5D6-46C7-B035-065A1587B7F8}"/>
              </a:ext>
            </a:extLst>
          </p:cNvPr>
          <p:cNvSpPr txBox="1"/>
          <p:nvPr/>
        </p:nvSpPr>
        <p:spPr>
          <a:xfrm>
            <a:off x="5409590" y="3038992"/>
            <a:ext cx="82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吃蘋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6B49CA0-0352-48FD-85F4-FDD6FE02313A}"/>
              </a:ext>
            </a:extLst>
          </p:cNvPr>
          <p:cNvSpPr txBox="1"/>
          <p:nvPr/>
        </p:nvSpPr>
        <p:spPr>
          <a:xfrm>
            <a:off x="6070509" y="3058315"/>
            <a:ext cx="56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果</a:t>
            </a: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AA22BA4-EE5D-4B10-9085-0D8E0CDFA828}"/>
              </a:ext>
            </a:extLst>
          </p:cNvPr>
          <p:cNvGrpSpPr/>
          <p:nvPr/>
        </p:nvGrpSpPr>
        <p:grpSpPr>
          <a:xfrm>
            <a:off x="6014995" y="4986179"/>
            <a:ext cx="1890519" cy="587798"/>
            <a:chOff x="5791405" y="5148959"/>
            <a:chExt cx="1890519" cy="587798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F33BEDA-34DB-485B-B69F-CC05ECBED46C}"/>
                </a:ext>
              </a:extLst>
            </p:cNvPr>
            <p:cNvSpPr txBox="1"/>
            <p:nvPr/>
          </p:nvSpPr>
          <p:spPr>
            <a:xfrm>
              <a:off x="5791405" y="5148959"/>
              <a:ext cx="189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蘋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果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</a:t>
              </a: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21D566C7-903E-49D9-B90D-C4849B4B852D}"/>
                </a:ext>
              </a:extLst>
            </p:cNvPr>
            <p:cNvSpPr/>
            <p:nvPr/>
          </p:nvSpPr>
          <p:spPr>
            <a:xfrm rot="5400000">
              <a:off x="6280739" y="5602149"/>
              <a:ext cx="134608" cy="1346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E41D0322-D496-41D5-A84E-34D7B0E58720}"/>
              </a:ext>
            </a:extLst>
          </p:cNvPr>
          <p:cNvCxnSpPr>
            <a:cxnSpLocks/>
          </p:cNvCxnSpPr>
          <p:nvPr/>
        </p:nvCxnSpPr>
        <p:spPr>
          <a:xfrm>
            <a:off x="1156384" y="2426060"/>
            <a:ext cx="1119622" cy="8202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A698D7E-74AA-47D0-9A86-E76AE45BEAD8}"/>
              </a:ext>
            </a:extLst>
          </p:cNvPr>
          <p:cNvSpPr txBox="1"/>
          <p:nvPr/>
        </p:nvSpPr>
        <p:spPr>
          <a:xfrm>
            <a:off x="367415" y="2009171"/>
            <a:ext cx="24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ABA43-1FE0-4A3C-8CC2-41A2BD6B0186}"/>
              </a:ext>
            </a:extLst>
          </p:cNvPr>
          <p:cNvSpPr txBox="1"/>
          <p:nvPr/>
        </p:nvSpPr>
        <p:spPr>
          <a:xfrm>
            <a:off x="4800092" y="1772825"/>
            <a:ext cx="4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tokens with similar meaning have similar embedding. 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8ED531-DBC5-4297-B2BA-F4C7D45A69CB}"/>
              </a:ext>
            </a:extLst>
          </p:cNvPr>
          <p:cNvSpPr txBox="1"/>
          <p:nvPr/>
        </p:nvSpPr>
        <p:spPr>
          <a:xfrm>
            <a:off x="5445105" y="5958303"/>
            <a:ext cx="308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Context</a:t>
            </a:r>
            <a:r>
              <a:rPr lang="en-US" altLang="zh-TW" sz="2400" b="1" dirty="0"/>
              <a:t> is considered.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2069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7" grpId="0" animBg="1"/>
      <p:bldP spid="38" grpId="0" animBg="1"/>
      <p:bldP spid="40" grpId="0" animBg="1"/>
      <p:bldP spid="44" grpId="0" animBg="1"/>
      <p:bldP spid="53" grpId="0"/>
      <p:bldP spid="56" grpId="0"/>
      <p:bldP spid="57" grpId="0"/>
      <p:bldP spid="64" grpId="0"/>
      <p:bldP spid="66" grpId="0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974A0-06BE-4E39-B08F-7DC8A497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78874E-321D-458C-8834-F00C05DB1F06}"/>
              </a:ext>
            </a:extLst>
          </p:cNvPr>
          <p:cNvSpPr/>
          <p:nvPr/>
        </p:nvSpPr>
        <p:spPr>
          <a:xfrm>
            <a:off x="366108" y="410312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14DFF18-C1C9-4A93-A273-33EAD83CAC49}"/>
              </a:ext>
            </a:extLst>
          </p:cNvPr>
          <p:cNvCxnSpPr>
            <a:cxnSpLocks/>
          </p:cNvCxnSpPr>
          <p:nvPr/>
        </p:nvCxnSpPr>
        <p:spPr>
          <a:xfrm flipV="1">
            <a:off x="787030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F010B7D-3900-4DB5-B244-15D3A236196D}"/>
              </a:ext>
            </a:extLst>
          </p:cNvPr>
          <p:cNvCxnSpPr>
            <a:cxnSpLocks/>
          </p:cNvCxnSpPr>
          <p:nvPr/>
        </p:nvCxnSpPr>
        <p:spPr>
          <a:xfrm flipV="1">
            <a:off x="1841247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1C15CAB-55BE-4A1A-9E07-B045844D9BA9}"/>
              </a:ext>
            </a:extLst>
          </p:cNvPr>
          <p:cNvCxnSpPr>
            <a:cxnSpLocks/>
          </p:cNvCxnSpPr>
          <p:nvPr/>
        </p:nvCxnSpPr>
        <p:spPr>
          <a:xfrm flipV="1">
            <a:off x="2861832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C5C87FD-AD1B-45AC-9D90-6966852751B9}"/>
              </a:ext>
            </a:extLst>
          </p:cNvPr>
          <p:cNvCxnSpPr>
            <a:cxnSpLocks/>
          </p:cNvCxnSpPr>
          <p:nvPr/>
        </p:nvCxnSpPr>
        <p:spPr>
          <a:xfrm flipV="1">
            <a:off x="3916048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6106A94-9723-4E92-B243-A2FCA91516C5}"/>
              </a:ext>
            </a:extLst>
          </p:cNvPr>
          <p:cNvCxnSpPr>
            <a:cxnSpLocks/>
          </p:cNvCxnSpPr>
          <p:nvPr/>
        </p:nvCxnSpPr>
        <p:spPr>
          <a:xfrm flipV="1">
            <a:off x="77210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3C6C48-92FA-42FD-81FB-C62EED1EBF73}"/>
              </a:ext>
            </a:extLst>
          </p:cNvPr>
          <p:cNvCxnSpPr>
            <a:cxnSpLocks/>
          </p:cNvCxnSpPr>
          <p:nvPr/>
        </p:nvCxnSpPr>
        <p:spPr>
          <a:xfrm flipV="1">
            <a:off x="1841247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F9BA4B0-660B-481C-9327-635F15094E47}"/>
              </a:ext>
            </a:extLst>
          </p:cNvPr>
          <p:cNvCxnSpPr>
            <a:cxnSpLocks/>
          </p:cNvCxnSpPr>
          <p:nvPr/>
        </p:nvCxnSpPr>
        <p:spPr>
          <a:xfrm flipV="1">
            <a:off x="286363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4BAA173-14E8-4FD6-982E-D2D635D449E9}"/>
              </a:ext>
            </a:extLst>
          </p:cNvPr>
          <p:cNvCxnSpPr>
            <a:cxnSpLocks/>
          </p:cNvCxnSpPr>
          <p:nvPr/>
        </p:nvCxnSpPr>
        <p:spPr>
          <a:xfrm flipV="1">
            <a:off x="3916048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9DF523A-E196-40F1-B28A-40C1524ED263}"/>
              </a:ext>
            </a:extLst>
          </p:cNvPr>
          <p:cNvSpPr/>
          <p:nvPr/>
        </p:nvSpPr>
        <p:spPr>
          <a:xfrm rot="5400000">
            <a:off x="391965" y="32401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10194-E03B-48C2-871F-7B2C347FAAFE}"/>
              </a:ext>
            </a:extLst>
          </p:cNvPr>
          <p:cNvSpPr/>
          <p:nvPr/>
        </p:nvSpPr>
        <p:spPr>
          <a:xfrm rot="5400000">
            <a:off x="1461103" y="325947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AB27E2-8F03-4A5B-951E-1AC107E2697E}"/>
              </a:ext>
            </a:extLst>
          </p:cNvPr>
          <p:cNvSpPr/>
          <p:nvPr/>
        </p:nvSpPr>
        <p:spPr>
          <a:xfrm rot="5400000">
            <a:off x="2489798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0BF52-CD4F-48D8-8B55-DC4F62325F5D}"/>
              </a:ext>
            </a:extLst>
          </p:cNvPr>
          <p:cNvSpPr/>
          <p:nvPr/>
        </p:nvSpPr>
        <p:spPr>
          <a:xfrm rot="5400000">
            <a:off x="3528214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044FFE-F260-49B5-9CE5-31697788F894}"/>
              </a:ext>
            </a:extLst>
          </p:cNvPr>
          <p:cNvSpPr txBox="1"/>
          <p:nvPr/>
        </p:nvSpPr>
        <p:spPr>
          <a:xfrm>
            <a:off x="276168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C757C7-970F-49A6-A0AD-9E7AA63C58D7}"/>
              </a:ext>
            </a:extLst>
          </p:cNvPr>
          <p:cNvSpPr txBox="1"/>
          <p:nvPr/>
        </p:nvSpPr>
        <p:spPr>
          <a:xfrm>
            <a:off x="1310363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8714E44-53FB-413B-8A6A-0B3F0A2FE3D2}"/>
              </a:ext>
            </a:extLst>
          </p:cNvPr>
          <p:cNvSpPr txBox="1"/>
          <p:nvPr/>
        </p:nvSpPr>
        <p:spPr>
          <a:xfrm>
            <a:off x="2344557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89AC84-2EFA-45A7-A0B9-F65827D6F1B4}"/>
              </a:ext>
            </a:extLst>
          </p:cNvPr>
          <p:cNvSpPr txBox="1"/>
          <p:nvPr/>
        </p:nvSpPr>
        <p:spPr>
          <a:xfrm>
            <a:off x="3421169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汁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BD856A7-AE10-433D-9AEF-4BB62C2BC9F8}"/>
              </a:ext>
            </a:extLst>
          </p:cNvPr>
          <p:cNvSpPr/>
          <p:nvPr/>
        </p:nvSpPr>
        <p:spPr>
          <a:xfrm>
            <a:off x="4775896" y="410230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5769D4A-C831-459B-9469-7785DEF0380F}"/>
              </a:ext>
            </a:extLst>
          </p:cNvPr>
          <p:cNvCxnSpPr>
            <a:cxnSpLocks/>
          </p:cNvCxnSpPr>
          <p:nvPr/>
        </p:nvCxnSpPr>
        <p:spPr>
          <a:xfrm flipV="1">
            <a:off x="5196818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8A5420F-FF31-4E2F-918E-E11AC030C359}"/>
              </a:ext>
            </a:extLst>
          </p:cNvPr>
          <p:cNvCxnSpPr>
            <a:cxnSpLocks/>
          </p:cNvCxnSpPr>
          <p:nvPr/>
        </p:nvCxnSpPr>
        <p:spPr>
          <a:xfrm flipV="1">
            <a:off x="6251035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EFBC2DD-0F5B-4A46-B917-ED331B3A9074}"/>
              </a:ext>
            </a:extLst>
          </p:cNvPr>
          <p:cNvCxnSpPr>
            <a:cxnSpLocks/>
          </p:cNvCxnSpPr>
          <p:nvPr/>
        </p:nvCxnSpPr>
        <p:spPr>
          <a:xfrm flipV="1">
            <a:off x="7271620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DE142C0-6DA9-452D-89BA-1DE9243C6872}"/>
              </a:ext>
            </a:extLst>
          </p:cNvPr>
          <p:cNvCxnSpPr>
            <a:cxnSpLocks/>
          </p:cNvCxnSpPr>
          <p:nvPr/>
        </p:nvCxnSpPr>
        <p:spPr>
          <a:xfrm flipV="1">
            <a:off x="8325836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E7088BC-EE8A-409A-8708-EF768BB717FD}"/>
              </a:ext>
            </a:extLst>
          </p:cNvPr>
          <p:cNvCxnSpPr>
            <a:cxnSpLocks/>
          </p:cNvCxnSpPr>
          <p:nvPr/>
        </p:nvCxnSpPr>
        <p:spPr>
          <a:xfrm flipV="1">
            <a:off x="518189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61DC331-BC91-46DB-8EA6-F50396344C13}"/>
              </a:ext>
            </a:extLst>
          </p:cNvPr>
          <p:cNvCxnSpPr>
            <a:cxnSpLocks/>
          </p:cNvCxnSpPr>
          <p:nvPr/>
        </p:nvCxnSpPr>
        <p:spPr>
          <a:xfrm flipV="1">
            <a:off x="6251035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C3A6F7F-395B-43BB-96FB-5D6E912FC5C4}"/>
              </a:ext>
            </a:extLst>
          </p:cNvPr>
          <p:cNvCxnSpPr>
            <a:cxnSpLocks/>
          </p:cNvCxnSpPr>
          <p:nvPr/>
        </p:nvCxnSpPr>
        <p:spPr>
          <a:xfrm flipV="1">
            <a:off x="727342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945ECE5-26FF-47F4-91CA-538ECCD3525B}"/>
              </a:ext>
            </a:extLst>
          </p:cNvPr>
          <p:cNvCxnSpPr>
            <a:cxnSpLocks/>
          </p:cNvCxnSpPr>
          <p:nvPr/>
        </p:nvCxnSpPr>
        <p:spPr>
          <a:xfrm flipV="1">
            <a:off x="8325836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21764C-484A-4FC3-A86B-FBFBAD325DDC}"/>
              </a:ext>
            </a:extLst>
          </p:cNvPr>
          <p:cNvSpPr/>
          <p:nvPr/>
        </p:nvSpPr>
        <p:spPr>
          <a:xfrm rot="5400000">
            <a:off x="4801753" y="323930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BE02C9-F240-4685-AD3E-33546F9D737C}"/>
              </a:ext>
            </a:extLst>
          </p:cNvPr>
          <p:cNvSpPr/>
          <p:nvPr/>
        </p:nvSpPr>
        <p:spPr>
          <a:xfrm rot="5400000">
            <a:off x="5870891" y="325865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2BD67C5-A75D-46B1-B270-C3702107840C}"/>
              </a:ext>
            </a:extLst>
          </p:cNvPr>
          <p:cNvSpPr/>
          <p:nvPr/>
        </p:nvSpPr>
        <p:spPr>
          <a:xfrm rot="5400000">
            <a:off x="6899586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DC7454-665D-4776-B297-D6D8F36E6736}"/>
              </a:ext>
            </a:extLst>
          </p:cNvPr>
          <p:cNvSpPr/>
          <p:nvPr/>
        </p:nvSpPr>
        <p:spPr>
          <a:xfrm rot="5400000">
            <a:off x="7938002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87A0BB-794F-4CF4-9176-A687B3A29D53}"/>
              </a:ext>
            </a:extLst>
          </p:cNvPr>
          <p:cNvSpPr txBox="1"/>
          <p:nvPr/>
        </p:nvSpPr>
        <p:spPr>
          <a:xfrm>
            <a:off x="4685956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DEB3E90-303F-4B57-ABF4-13976752BB50}"/>
              </a:ext>
            </a:extLst>
          </p:cNvPr>
          <p:cNvSpPr txBox="1"/>
          <p:nvPr/>
        </p:nvSpPr>
        <p:spPr>
          <a:xfrm>
            <a:off x="5720151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1A744A-A245-4F7D-B50B-454E6F2BA0FA}"/>
              </a:ext>
            </a:extLst>
          </p:cNvPr>
          <p:cNvSpPr txBox="1"/>
          <p:nvPr/>
        </p:nvSpPr>
        <p:spPr>
          <a:xfrm>
            <a:off x="6754345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BF88B57-FB52-4760-B4EF-1F68A4B9EDD6}"/>
              </a:ext>
            </a:extLst>
          </p:cNvPr>
          <p:cNvSpPr txBox="1"/>
          <p:nvPr/>
        </p:nvSpPr>
        <p:spPr>
          <a:xfrm>
            <a:off x="7830957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腦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FADF71F-3EC4-4E45-B9C7-CE1B41F9136F}"/>
              </a:ext>
            </a:extLst>
          </p:cNvPr>
          <p:cNvSpPr txBox="1"/>
          <p:nvPr/>
        </p:nvSpPr>
        <p:spPr>
          <a:xfrm>
            <a:off x="2499517" y="1674299"/>
            <a:ext cx="407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compute cosine similarity </a:t>
            </a:r>
            <a:endParaRPr lang="zh-TW" altLang="en-US" sz="28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AE8A274-8E46-4BA3-9D5F-7EB487DB862F}"/>
              </a:ext>
            </a:extLst>
          </p:cNvPr>
          <p:cNvCxnSpPr/>
          <p:nvPr/>
        </p:nvCxnSpPr>
        <p:spPr>
          <a:xfrm>
            <a:off x="2864984" y="2203674"/>
            <a:ext cx="3347426" cy="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2E002E4-7B53-4788-BC66-3D02EC63ED64}"/>
              </a:ext>
            </a:extLst>
          </p:cNvPr>
          <p:cNvCxnSpPr>
            <a:cxnSpLocks/>
          </p:cNvCxnSpPr>
          <p:nvPr/>
        </p:nvCxnSpPr>
        <p:spPr>
          <a:xfrm>
            <a:off x="6197420" y="2181129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DCCEE82-73DF-4583-B5B8-7DF82E7A5343}"/>
              </a:ext>
            </a:extLst>
          </p:cNvPr>
          <p:cNvCxnSpPr>
            <a:cxnSpLocks/>
          </p:cNvCxnSpPr>
          <p:nvPr/>
        </p:nvCxnSpPr>
        <p:spPr>
          <a:xfrm>
            <a:off x="2871760" y="2203674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64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本周Top 100 | 百佳網上超級市場">
            <a:extLst>
              <a:ext uri="{FF2B5EF4-FFF2-40B4-BE49-F238E27FC236}">
                <a16:creationId xmlns:a16="http://schemas.microsoft.com/office/drawing/2014/main" id="{649FFFE9-9C2A-46CC-B859-CEB5103D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9" y="1484093"/>
            <a:ext cx="1057054" cy="10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科技考古：是這個大叔，他設計了被咬一口的蘋果LOGO | T客邦">
            <a:extLst>
              <a:ext uri="{FF2B5EF4-FFF2-40B4-BE49-F238E27FC236}">
                <a16:creationId xmlns:a16="http://schemas.microsoft.com/office/drawing/2014/main" id="{F8C42269-5891-4141-8AD6-B7006715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1" y="4500563"/>
            <a:ext cx="984726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CB7E8D-CC6A-4B06-8214-C74C5BA2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C:\Users\tlkag\AppData\Local\Microsoft\Windows\INetCache\Content.MSO\pptE238.tmp">
            <a:extLst>
              <a:ext uri="{FF2B5EF4-FFF2-40B4-BE49-F238E27FC236}">
                <a16:creationId xmlns:a16="http://schemas.microsoft.com/office/drawing/2014/main" id="{A44F6605-C277-45A4-A885-5EBDCDEA3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AutoShape 4" descr="C:\Users\tlkag\AppData\Local\Microsoft\Windows\INetCache\Content.MSO\pptE9EA.tmp">
            <a:extLst>
              <a:ext uri="{FF2B5EF4-FFF2-40B4-BE49-F238E27FC236}">
                <a16:creationId xmlns:a16="http://schemas.microsoft.com/office/drawing/2014/main" id="{DA1A5F50-B43C-4985-BFD9-B6506BFF77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內容版面配置區 10" descr="一張含有 畫畫 的圖片&#10;&#10;自動產生的描述">
            <a:extLst>
              <a:ext uri="{FF2B5EF4-FFF2-40B4-BE49-F238E27FC236}">
                <a16:creationId xmlns:a16="http://schemas.microsoft.com/office/drawing/2014/main" id="{CDE315D7-06E7-4B25-B715-4F6D03A59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39916"/>
            <a:ext cx="8750300" cy="835256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9B30FD-F4E7-4CF6-BFE1-6B5BC69EF5A8}"/>
              </a:ext>
            </a:extLst>
          </p:cNvPr>
          <p:cNvSpPr/>
          <p:nvPr/>
        </p:nvSpPr>
        <p:spPr>
          <a:xfrm>
            <a:off x="334260" y="380116"/>
            <a:ext cx="2231036" cy="32241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4E2F43-3722-42B2-BD28-D9D1295E37D6}"/>
              </a:ext>
            </a:extLst>
          </p:cNvPr>
          <p:cNvSpPr/>
          <p:nvPr/>
        </p:nvSpPr>
        <p:spPr>
          <a:xfrm>
            <a:off x="334260" y="3650105"/>
            <a:ext cx="2231036" cy="306797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10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97EC332-B608-47D7-9088-3172F8F2995B}"/>
              </a:ext>
            </a:extLst>
          </p:cNvPr>
          <p:cNvCxnSpPr>
            <a:cxnSpLocks/>
          </p:cNvCxnSpPr>
          <p:nvPr/>
        </p:nvCxnSpPr>
        <p:spPr>
          <a:xfrm flipV="1">
            <a:off x="2278126" y="2920416"/>
            <a:ext cx="6245" cy="505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61B0E3F2-2E71-4982-BCD3-5A49FF13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pic>
        <p:nvPicPr>
          <p:cNvPr id="4" name="Picture 2" descr="https://upload.wikimedia.org/wikipedia/commons/c/c3/John_Rupert_Firth.png">
            <a:extLst>
              <a:ext uri="{FF2B5EF4-FFF2-40B4-BE49-F238E27FC236}">
                <a16:creationId xmlns:a16="http://schemas.microsoft.com/office/drawing/2014/main" id="{A99136CF-794F-4082-89B5-1CF68692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27" y="173247"/>
            <a:ext cx="1575952" cy="22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3E24AB-A803-4015-B153-CF67A568DBCC}"/>
              </a:ext>
            </a:extLst>
          </p:cNvPr>
          <p:cNvSpPr/>
          <p:nvPr/>
        </p:nvSpPr>
        <p:spPr>
          <a:xfrm>
            <a:off x="6853013" y="2405403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John Rupert Firth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C4218EF-0337-4C64-9284-F64F862C1D28}"/>
              </a:ext>
            </a:extLst>
          </p:cNvPr>
          <p:cNvGrpSpPr/>
          <p:nvPr/>
        </p:nvGrpSpPr>
        <p:grpSpPr>
          <a:xfrm>
            <a:off x="3114841" y="1349597"/>
            <a:ext cx="4136978" cy="913723"/>
            <a:chOff x="2396340" y="1624337"/>
            <a:chExt cx="4136978" cy="913723"/>
          </a:xfrm>
        </p:grpSpPr>
        <p:sp>
          <p:nvSpPr>
            <p:cNvPr id="8" name="圓角矩形圖說文字 68">
              <a:extLst>
                <a:ext uri="{FF2B5EF4-FFF2-40B4-BE49-F238E27FC236}">
                  <a16:creationId xmlns:a16="http://schemas.microsoft.com/office/drawing/2014/main" id="{182A0979-B258-4780-A1DB-E336B7B733CD}"/>
                </a:ext>
              </a:extLst>
            </p:cNvPr>
            <p:cNvSpPr/>
            <p:nvPr/>
          </p:nvSpPr>
          <p:spPr>
            <a:xfrm>
              <a:off x="2396340" y="1624337"/>
              <a:ext cx="3946478" cy="913723"/>
            </a:xfrm>
            <a:prstGeom prst="wedgeRoundRectCallout">
              <a:avLst>
                <a:gd name="adj1" fmla="val 67066"/>
                <a:gd name="adj2" fmla="val -63502"/>
                <a:gd name="adj3" fmla="val 166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6EAD4A-0E12-426B-B2F2-E21A6B0D782E}"/>
                </a:ext>
              </a:extLst>
            </p:cNvPr>
            <p:cNvSpPr/>
            <p:nvPr/>
          </p:nvSpPr>
          <p:spPr>
            <a:xfrm>
              <a:off x="2586354" y="1664303"/>
              <a:ext cx="39469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You shall know a word by the company it keeps 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A7FE3300-9035-4861-8D6C-BE8F3BBE5F69}"/>
              </a:ext>
            </a:extLst>
          </p:cNvPr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FCBF5B0-7379-452F-9681-B21492789682}"/>
              </a:ext>
            </a:extLst>
          </p:cNvPr>
          <p:cNvCxnSpPr>
            <a:cxnSpLocks/>
          </p:cNvCxnSpPr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E566104-5ACA-4C11-B6A1-6DA30625D2E7}"/>
              </a:ext>
            </a:extLst>
          </p:cNvPr>
          <p:cNvCxnSpPr>
            <a:cxnSpLocks/>
          </p:cNvCxnSpPr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0AE6207-E7CF-4FF0-861F-A14F889F020F}"/>
              </a:ext>
            </a:extLst>
          </p:cNvPr>
          <p:cNvCxnSpPr>
            <a:cxnSpLocks/>
          </p:cNvCxnSpPr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2E98262-49F8-4F91-B806-A108874AD445}"/>
              </a:ext>
            </a:extLst>
          </p:cNvPr>
          <p:cNvCxnSpPr>
            <a:cxnSpLocks/>
          </p:cNvCxnSpPr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F6CEFC0-CCA5-453A-A8EC-61C905D74E51}"/>
              </a:ext>
            </a:extLst>
          </p:cNvPr>
          <p:cNvCxnSpPr>
            <a:cxnSpLocks/>
          </p:cNvCxnSpPr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3FE5D4C-921C-4388-9EA7-03B6E9626887}"/>
              </a:ext>
            </a:extLst>
          </p:cNvPr>
          <p:cNvCxnSpPr>
            <a:cxnSpLocks/>
          </p:cNvCxnSpPr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DE0F05A-D5CC-4D2B-B744-C79F2E503486}"/>
              </a:ext>
            </a:extLst>
          </p:cNvPr>
          <p:cNvCxnSpPr>
            <a:cxnSpLocks/>
          </p:cNvCxnSpPr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F5A9C67-6E44-44DA-A681-D4384154A3A6}"/>
              </a:ext>
            </a:extLst>
          </p:cNvPr>
          <p:cNvCxnSpPr>
            <a:cxnSpLocks/>
          </p:cNvCxnSpPr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CE2D457-C813-46EC-9640-BC6DF295CEB9}"/>
              </a:ext>
            </a:extLst>
          </p:cNvPr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80D214-3802-4667-8CD9-3F10CB9355D3}"/>
              </a:ext>
            </a:extLst>
          </p:cNvPr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7B26F-5106-49D1-A286-F691FCA89FF8}"/>
              </a:ext>
            </a:extLst>
          </p:cNvPr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2B932D-72AC-40E0-A9D9-DA1D9E267D47}"/>
              </a:ext>
            </a:extLst>
          </p:cNvPr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02D4C72-0155-4EA8-B196-2DD5DB333F26}"/>
              </a:ext>
            </a:extLst>
          </p:cNvPr>
          <p:cNvSpPr txBox="1"/>
          <p:nvPr/>
        </p:nvSpPr>
        <p:spPr>
          <a:xfrm>
            <a:off x="756787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A1A85E-34C7-4540-AA36-B64B2734A80D}"/>
              </a:ext>
            </a:extLst>
          </p:cNvPr>
          <p:cNvSpPr txBox="1"/>
          <p:nvPr/>
        </p:nvSpPr>
        <p:spPr>
          <a:xfrm>
            <a:off x="1799323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4D00A7-5499-49E7-84B4-1774013D175D}"/>
              </a:ext>
            </a:extLst>
          </p:cNvPr>
          <p:cNvSpPr txBox="1"/>
          <p:nvPr/>
        </p:nvSpPr>
        <p:spPr>
          <a:xfrm>
            <a:off x="2841859" y="58922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278D63-5FC4-40B8-8DC9-DEE56E278218}"/>
              </a:ext>
            </a:extLst>
          </p:cNvPr>
          <p:cNvSpPr txBox="1"/>
          <p:nvPr/>
        </p:nvSpPr>
        <p:spPr>
          <a:xfrm>
            <a:off x="3878716" y="590396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A00D2E3-DF4D-48D8-8758-249C26842F67}"/>
              </a:ext>
            </a:extLst>
          </p:cNvPr>
          <p:cNvSpPr txBox="1"/>
          <p:nvPr/>
        </p:nvSpPr>
        <p:spPr>
          <a:xfrm>
            <a:off x="1793644" y="24644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圓角矩形 24">
            <a:extLst>
              <a:ext uri="{FF2B5EF4-FFF2-40B4-BE49-F238E27FC236}">
                <a16:creationId xmlns:a16="http://schemas.microsoft.com/office/drawing/2014/main" id="{AD85BA05-495C-4EF0-B4DF-82746D3F8298}"/>
              </a:ext>
            </a:extLst>
          </p:cNvPr>
          <p:cNvSpPr/>
          <p:nvPr/>
        </p:nvSpPr>
        <p:spPr>
          <a:xfrm>
            <a:off x="1749172" y="590676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762B444-4181-442B-8770-8E6AFA86466E}"/>
              </a:ext>
            </a:extLst>
          </p:cNvPr>
          <p:cNvCxnSpPr>
            <a:cxnSpLocks/>
          </p:cNvCxnSpPr>
          <p:nvPr/>
        </p:nvCxnSpPr>
        <p:spPr>
          <a:xfrm flipV="1">
            <a:off x="1235326" y="4402930"/>
            <a:ext cx="1042800" cy="117104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03A47A3-B325-4BFF-BD66-6AE7021311D2}"/>
              </a:ext>
            </a:extLst>
          </p:cNvPr>
          <p:cNvCxnSpPr>
            <a:cxnSpLocks/>
          </p:cNvCxnSpPr>
          <p:nvPr/>
        </p:nvCxnSpPr>
        <p:spPr>
          <a:xfrm flipH="1" flipV="1">
            <a:off x="2289542" y="4431705"/>
            <a:ext cx="1032002" cy="109196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6708465-B319-4484-A9B6-69938A12957C}"/>
              </a:ext>
            </a:extLst>
          </p:cNvPr>
          <p:cNvCxnSpPr>
            <a:cxnSpLocks/>
          </p:cNvCxnSpPr>
          <p:nvPr/>
        </p:nvCxnSpPr>
        <p:spPr>
          <a:xfrm flipH="1" flipV="1">
            <a:off x="2289542" y="4380629"/>
            <a:ext cx="2067112" cy="116534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EB6ADF32-E029-42D9-9D1F-D19434E3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8" y="3063539"/>
            <a:ext cx="2664502" cy="347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717ED3E0-A0BB-445B-B287-243E991D4FE9}"/>
              </a:ext>
            </a:extLst>
          </p:cNvPr>
          <p:cNvSpPr txBox="1"/>
          <p:nvPr/>
        </p:nvSpPr>
        <p:spPr>
          <a:xfrm>
            <a:off x="6866480" y="5096923"/>
            <a:ext cx="1953613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embedding </a:t>
            </a:r>
            <a:endParaRPr lang="zh-TW" altLang="en-US" sz="2800" b="1" i="1" u="sng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88C2F4-FEDF-4A71-A0BB-3DDE5BA76AF6}"/>
              </a:ext>
            </a:extLst>
          </p:cNvPr>
          <p:cNvSpPr txBox="1"/>
          <p:nvPr/>
        </p:nvSpPr>
        <p:spPr>
          <a:xfrm>
            <a:off x="216339" y="1609292"/>
            <a:ext cx="2743394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Contextualized word embedding 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18694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2051-0638-44D1-9E32-977FDDD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1B6F7-A1C2-4629-89B7-8F6D8B0B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19A872-EE23-426B-AD72-C8820058A8AD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5E5140-2A5A-4E58-AC1C-987454E1C62C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pic>
        <p:nvPicPr>
          <p:cNvPr id="2050" name="Picture 2" descr="The Astrophysics &amp; Astrochemistry Laboratory: Nucleobases and Their  Production during the Photolysis of Astrophysically Relevant Ices">
            <a:extLst>
              <a:ext uri="{FF2B5EF4-FFF2-40B4-BE49-F238E27FC236}">
                <a16:creationId xmlns:a16="http://schemas.microsoft.com/office/drawing/2014/main" id="{C8581047-F7D5-4FD9-BE77-758631CA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2" y="2643997"/>
            <a:ext cx="2943678" cy="384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DFA7D02-74F0-4F46-A32F-0E692A35ECFB}"/>
              </a:ext>
            </a:extLst>
          </p:cNvPr>
          <p:cNvSpPr txBox="1"/>
          <p:nvPr/>
        </p:nvSpPr>
        <p:spPr>
          <a:xfrm>
            <a:off x="4047672" y="2391311"/>
            <a:ext cx="159929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EI        CCAGCTGCATCACAGGAGGCCAGCGAGCAGGTCTGTTCCAAGGGCCTTCGAGCCAGTCTG</a:t>
            </a:r>
          </a:p>
          <a:p>
            <a:r>
              <a:rPr lang="zh-TW" altLang="en-US" sz="2400" dirty="0"/>
              <a:t>EI        AGACCCGCCGGGAGGCGGAGGACCTGCAGGGTGAGCCCCACCGCCCCTCCGTGCCCCCGC</a:t>
            </a:r>
          </a:p>
          <a:p>
            <a:r>
              <a:rPr lang="zh-TW" altLang="en-US" sz="2400" dirty="0"/>
              <a:t>IE        AACGTGGCCTCCTTGTGCCCTTCCCCACAGTGCCCTCTTCCAGGACAAACTTGGAGAAGT</a:t>
            </a:r>
          </a:p>
          <a:p>
            <a:r>
              <a:rPr lang="zh-TW" altLang="en-US" sz="2400" dirty="0"/>
              <a:t>IE        CCACTCAGCCAGGCCCTTCTTCTCCTCCAGGTCCCCCACGGCCCTTCAGGATGAAAGCTG</a:t>
            </a:r>
          </a:p>
          <a:p>
            <a:r>
              <a:rPr lang="zh-TW" altLang="en-US" sz="2400" dirty="0"/>
              <a:t>IE        CCTGATCTGGGTCTCCCCTCCCACCCTCAGGGAGCCAGGCTCGGCATTTCTGGCAGCAAG</a:t>
            </a:r>
          </a:p>
          <a:p>
            <a:r>
              <a:rPr lang="zh-TW" altLang="en-US" sz="2400" dirty="0"/>
              <a:t>IE        AGCCCTCAACCCTTCTGTCTCACCCTCCAGCCTAAAGCTCCTTGACAACTGGGACAGCGT</a:t>
            </a:r>
          </a:p>
          <a:p>
            <a:r>
              <a:rPr lang="zh-TW" altLang="en-US" sz="2400" dirty="0"/>
              <a:t>IE        CCACTCAGCCAGGCCCTTCTTCTCCTCCAGGTCCCCCACGGCCCTTCAGGATGAAAGCTG</a:t>
            </a:r>
          </a:p>
          <a:p>
            <a:r>
              <a:rPr lang="zh-TW" altLang="en-US" sz="2400" dirty="0"/>
              <a:t>N        CTGTGTTCACCACATCAAGCGCCGGGACATCGTGCTCAAGTGGGAGCTGGGGGAGGGCGC</a:t>
            </a:r>
          </a:p>
          <a:p>
            <a:r>
              <a:rPr lang="zh-TW" altLang="en-US" sz="2400" dirty="0"/>
              <a:t>N        GTGTTACCGAGGGCATTTCTAACAGTCTTCTTACTACGGCCTCCGCCGACCGCGCGCTCG</a:t>
            </a:r>
          </a:p>
          <a:p>
            <a:r>
              <a:rPr lang="zh-TW" altLang="en-US" sz="2400" dirty="0"/>
              <a:t>N        TCTGAGCTCTGCATTTGTCTATTCTCCAGCTGACCCTGGTTCTCTCTCTTAGCTACCTGC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0BBAD-8A6A-43C1-AFC7-25A2113B8782}"/>
              </a:ext>
            </a:extLst>
          </p:cNvPr>
          <p:cNvSpPr txBox="1"/>
          <p:nvPr/>
        </p:nvSpPr>
        <p:spPr>
          <a:xfrm>
            <a:off x="3809547" y="6081066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5DF17-42D2-487F-991C-BF9F55F4C1E8}"/>
              </a:ext>
            </a:extLst>
          </p:cNvPr>
          <p:cNvSpPr txBox="1"/>
          <p:nvPr/>
        </p:nvSpPr>
        <p:spPr>
          <a:xfrm>
            <a:off x="5711372" y="6085036"/>
            <a:ext cx="225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DNA sequence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6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0BFEF4C-FA0B-448C-828C-37935EB25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255415"/>
              </p:ext>
            </p:extLst>
          </p:nvPr>
        </p:nvGraphicFramePr>
        <p:xfrm>
          <a:off x="1118482" y="3704481"/>
          <a:ext cx="192405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3852959223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64269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we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5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you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8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he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3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she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38667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FA84F50B-5371-49F0-BE07-D5E919F72687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34F587-13D9-4216-9D4D-DAECAFFD58B8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16A64B0-3BE5-402B-BB7C-205769FE8CFA}"/>
              </a:ext>
            </a:extLst>
          </p:cNvPr>
          <p:cNvSpPr/>
          <p:nvPr/>
        </p:nvSpPr>
        <p:spPr>
          <a:xfrm>
            <a:off x="3718782" y="3569754"/>
            <a:ext cx="501929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63CB57-DFF5-4A2E-8CD1-93C2F547F6EA}"/>
              </a:ext>
            </a:extLst>
          </p:cNvPr>
          <p:cNvSpPr txBox="1"/>
          <p:nvPr/>
        </p:nvSpPr>
        <p:spPr>
          <a:xfrm>
            <a:off x="3607621" y="5029325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E9D8416-076C-4C50-93EB-4F5244CF9366}"/>
              </a:ext>
            </a:extLst>
          </p:cNvPr>
          <p:cNvCxnSpPr>
            <a:cxnSpLocks/>
          </p:cNvCxnSpPr>
          <p:nvPr/>
        </p:nvCxnSpPr>
        <p:spPr>
          <a:xfrm flipV="1">
            <a:off x="4139705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370FC88-14B1-4045-8FAB-CA6565171D64}"/>
              </a:ext>
            </a:extLst>
          </p:cNvPr>
          <p:cNvCxnSpPr>
            <a:cxnSpLocks/>
          </p:cNvCxnSpPr>
          <p:nvPr/>
        </p:nvCxnSpPr>
        <p:spPr>
          <a:xfrm flipV="1">
            <a:off x="5193922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0BDEAE6-46B9-4287-97B0-A8C622DFF512}"/>
              </a:ext>
            </a:extLst>
          </p:cNvPr>
          <p:cNvCxnSpPr>
            <a:cxnSpLocks/>
          </p:cNvCxnSpPr>
          <p:nvPr/>
        </p:nvCxnSpPr>
        <p:spPr>
          <a:xfrm flipV="1">
            <a:off x="6214507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ABEE78D-08DC-4579-BDD2-FFC765A542C5}"/>
              </a:ext>
            </a:extLst>
          </p:cNvPr>
          <p:cNvCxnSpPr>
            <a:cxnSpLocks/>
          </p:cNvCxnSpPr>
          <p:nvPr/>
        </p:nvCxnSpPr>
        <p:spPr>
          <a:xfrm flipV="1">
            <a:off x="7268723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1EB8A2-ABD0-4FC6-8B83-67A206B3E5B2}"/>
              </a:ext>
            </a:extLst>
          </p:cNvPr>
          <p:cNvCxnSpPr>
            <a:cxnSpLocks/>
          </p:cNvCxnSpPr>
          <p:nvPr/>
        </p:nvCxnSpPr>
        <p:spPr>
          <a:xfrm flipV="1">
            <a:off x="4124784" y="32182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77F14B-A51D-4A7F-B22E-54050F332E50}"/>
              </a:ext>
            </a:extLst>
          </p:cNvPr>
          <p:cNvSpPr/>
          <p:nvPr/>
        </p:nvSpPr>
        <p:spPr>
          <a:xfrm rot="5400000">
            <a:off x="3940227" y="287581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C7D9B9-A338-4455-AAEF-31C86D0E0D6E}"/>
              </a:ext>
            </a:extLst>
          </p:cNvPr>
          <p:cNvSpPr/>
          <p:nvPr/>
        </p:nvSpPr>
        <p:spPr>
          <a:xfrm>
            <a:off x="3359202" y="1633991"/>
            <a:ext cx="154842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67023B8-01B4-4B00-BCB6-1A74A9261C33}"/>
              </a:ext>
            </a:extLst>
          </p:cNvPr>
          <p:cNvCxnSpPr>
            <a:cxnSpLocks/>
          </p:cNvCxnSpPr>
          <p:nvPr/>
        </p:nvCxnSpPr>
        <p:spPr>
          <a:xfrm flipV="1">
            <a:off x="4124784" y="12824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D31E620-1D3A-416A-9638-D8D122DD2387}"/>
              </a:ext>
            </a:extLst>
          </p:cNvPr>
          <p:cNvCxnSpPr>
            <a:cxnSpLocks/>
          </p:cNvCxnSpPr>
          <p:nvPr/>
        </p:nvCxnSpPr>
        <p:spPr>
          <a:xfrm flipV="1">
            <a:off x="4124784" y="241315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88A4179-AB39-4713-8B34-0F9C7CEAB500}"/>
              </a:ext>
            </a:extLst>
          </p:cNvPr>
          <p:cNvSpPr/>
          <p:nvPr/>
        </p:nvSpPr>
        <p:spPr>
          <a:xfrm>
            <a:off x="3738299" y="828604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88BBAF1-EA80-48DD-B004-14A86954B4E2}"/>
              </a:ext>
            </a:extLst>
          </p:cNvPr>
          <p:cNvSpPr txBox="1"/>
          <p:nvPr/>
        </p:nvSpPr>
        <p:spPr>
          <a:xfrm>
            <a:off x="401335" y="5912829"/>
            <a:ext cx="335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DNA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sequence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9C16FE-F9C8-4D30-B1DA-00024DFDB94B}"/>
              </a:ext>
            </a:extLst>
          </p:cNvPr>
          <p:cNvSpPr/>
          <p:nvPr/>
        </p:nvSpPr>
        <p:spPr>
          <a:xfrm>
            <a:off x="5445547" y="1604963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255FCF5-D82C-43EB-B9B7-5DD1469ED837}"/>
              </a:ext>
            </a:extLst>
          </p:cNvPr>
          <p:cNvSpPr/>
          <p:nvPr/>
        </p:nvSpPr>
        <p:spPr>
          <a:xfrm>
            <a:off x="4623833" y="2843144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17B1777-B330-4A88-8C13-C7EF842E498F}"/>
              </a:ext>
            </a:extLst>
          </p:cNvPr>
          <p:cNvCxnSpPr/>
          <p:nvPr/>
        </p:nvCxnSpPr>
        <p:spPr>
          <a:xfrm>
            <a:off x="4962342" y="2023571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DE471A8-6CE0-436D-B758-CFF9FBF985C7}"/>
              </a:ext>
            </a:extLst>
          </p:cNvPr>
          <p:cNvCxnSpPr>
            <a:cxnSpLocks/>
          </p:cNvCxnSpPr>
          <p:nvPr/>
        </p:nvCxnSpPr>
        <p:spPr>
          <a:xfrm flipV="1">
            <a:off x="5682423" y="3218238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43EA55-7496-49DF-87D8-873872D57F82}"/>
              </a:ext>
            </a:extLst>
          </p:cNvPr>
          <p:cNvSpPr txBox="1"/>
          <p:nvPr/>
        </p:nvSpPr>
        <p:spPr>
          <a:xfrm>
            <a:off x="6027487" y="2503316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pre-train on </a:t>
            </a:r>
            <a:r>
              <a:rPr lang="en-US" altLang="zh-TW" sz="2400" b="1" dirty="0">
                <a:solidFill>
                  <a:srgbClr val="FF0000"/>
                </a:solidFill>
              </a:rPr>
              <a:t>English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3E77BF6-2712-4EDD-94C7-3B1A3915AF46}"/>
              </a:ext>
            </a:extLst>
          </p:cNvPr>
          <p:cNvSpPr txBox="1"/>
          <p:nvPr/>
        </p:nvSpPr>
        <p:spPr>
          <a:xfrm>
            <a:off x="650726" y="169816"/>
            <a:ext cx="3918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Why does BERT work?</a:t>
            </a:r>
            <a:endParaRPr lang="zh-TW" altLang="en-US" sz="3200" b="1" i="1" u="sng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A5CD68-5FEF-4C08-961E-C79DD0829790}"/>
              </a:ext>
            </a:extLst>
          </p:cNvPr>
          <p:cNvSpPr txBox="1"/>
          <p:nvPr/>
        </p:nvSpPr>
        <p:spPr>
          <a:xfrm>
            <a:off x="4795142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DFDED65-8128-4CA4-A5ED-E2CED569900F}"/>
              </a:ext>
            </a:extLst>
          </p:cNvPr>
          <p:cNvSpPr txBox="1"/>
          <p:nvPr/>
        </p:nvSpPr>
        <p:spPr>
          <a:xfrm>
            <a:off x="5819724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6713EB9-6641-46BA-A02E-0E1BBE395E97}"/>
              </a:ext>
            </a:extLst>
          </p:cNvPr>
          <p:cNvSpPr txBox="1"/>
          <p:nvPr/>
        </p:nvSpPr>
        <p:spPr>
          <a:xfrm>
            <a:off x="6844306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25FEBA3-D366-4DD0-A25E-FD0E9EAFABC6}"/>
              </a:ext>
            </a:extLst>
          </p:cNvPr>
          <p:cNvSpPr txBox="1"/>
          <p:nvPr/>
        </p:nvSpPr>
        <p:spPr>
          <a:xfrm>
            <a:off x="7868888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BA2C628-2AB5-4CC2-B1BF-71F360650236}"/>
              </a:ext>
            </a:extLst>
          </p:cNvPr>
          <p:cNvCxnSpPr>
            <a:endCxn id="40" idx="1"/>
          </p:cNvCxnSpPr>
          <p:nvPr/>
        </p:nvCxnSpPr>
        <p:spPr>
          <a:xfrm>
            <a:off x="3435402" y="6174439"/>
            <a:ext cx="1359740" cy="0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9B94C0E-5632-4C22-A39A-B4F183471923}"/>
              </a:ext>
            </a:extLst>
          </p:cNvPr>
          <p:cNvCxnSpPr>
            <a:cxnSpLocks/>
          </p:cNvCxnSpPr>
          <p:nvPr/>
        </p:nvCxnSpPr>
        <p:spPr>
          <a:xfrm flipV="1">
            <a:off x="51939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83FD6279-605E-43AC-B838-7A51011945D7}"/>
              </a:ext>
            </a:extLst>
          </p:cNvPr>
          <p:cNvCxnSpPr>
            <a:cxnSpLocks/>
          </p:cNvCxnSpPr>
          <p:nvPr/>
        </p:nvCxnSpPr>
        <p:spPr>
          <a:xfrm flipV="1">
            <a:off x="6233557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E1DF451-738B-4141-A9FE-857367812FC7}"/>
              </a:ext>
            </a:extLst>
          </p:cNvPr>
          <p:cNvCxnSpPr>
            <a:cxnSpLocks/>
          </p:cNvCxnSpPr>
          <p:nvPr/>
        </p:nvCxnSpPr>
        <p:spPr>
          <a:xfrm flipV="1">
            <a:off x="7268240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5AE9D88-65ED-48D6-8C56-81B505B20FD4}"/>
              </a:ext>
            </a:extLst>
          </p:cNvPr>
          <p:cNvCxnSpPr>
            <a:cxnSpLocks/>
          </p:cNvCxnSpPr>
          <p:nvPr/>
        </p:nvCxnSpPr>
        <p:spPr>
          <a:xfrm flipV="1">
            <a:off x="82928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24CAF8B-F8AA-4DCB-B6E2-76037847DAFE}"/>
              </a:ext>
            </a:extLst>
          </p:cNvPr>
          <p:cNvSpPr txBox="1"/>
          <p:nvPr/>
        </p:nvSpPr>
        <p:spPr>
          <a:xfrm>
            <a:off x="4804980" y="5025221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841E99E-9502-4CC8-9194-138FC1B18261}"/>
              </a:ext>
            </a:extLst>
          </p:cNvPr>
          <p:cNvSpPr txBox="1"/>
          <p:nvPr/>
        </p:nvSpPr>
        <p:spPr>
          <a:xfrm>
            <a:off x="6865642" y="5046592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8C30B50-E39F-4668-B027-99A02A895DC5}"/>
              </a:ext>
            </a:extLst>
          </p:cNvPr>
          <p:cNvSpPr txBox="1"/>
          <p:nvPr/>
        </p:nvSpPr>
        <p:spPr>
          <a:xfrm>
            <a:off x="5819724" y="5038990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3056C1-5DD0-4471-9257-A61AA25BB474}"/>
              </a:ext>
            </a:extLst>
          </p:cNvPr>
          <p:cNvSpPr txBox="1"/>
          <p:nvPr/>
        </p:nvSpPr>
        <p:spPr>
          <a:xfrm>
            <a:off x="7890224" y="5053773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11B255B8-EA2E-46FB-B6AD-1FE0396015B9}"/>
              </a:ext>
            </a:extLst>
          </p:cNvPr>
          <p:cNvCxnSpPr>
            <a:cxnSpLocks/>
          </p:cNvCxnSpPr>
          <p:nvPr/>
        </p:nvCxnSpPr>
        <p:spPr>
          <a:xfrm flipV="1">
            <a:off x="8316079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9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 animBg="1"/>
      <p:bldP spid="22" grpId="0"/>
      <p:bldP spid="26" grpId="0"/>
      <p:bldP spid="27" grpId="0"/>
      <p:bldP spid="37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2051-0638-44D1-9E32-977FDDD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1B6F7-A1C2-4629-89B7-8F6D8B0B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19A872-EE23-426B-AD72-C8820058A8AD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5E5140-2A5A-4E58-AC1C-987454E1C62C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DF9293-9A74-4BB1-9544-718783AE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2410463"/>
            <a:ext cx="8573696" cy="222916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88F3554-CE1A-47DC-A062-A3667CD3B26A}"/>
              </a:ext>
            </a:extLst>
          </p:cNvPr>
          <p:cNvSpPr/>
          <p:nvPr/>
        </p:nvSpPr>
        <p:spPr>
          <a:xfrm>
            <a:off x="419100" y="3687598"/>
            <a:ext cx="8286750" cy="2748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E83E9CE-DEE3-42F3-AB3E-DA442EC17413}"/>
              </a:ext>
            </a:extLst>
          </p:cNvPr>
          <p:cNvSpPr/>
          <p:nvPr/>
        </p:nvSpPr>
        <p:spPr>
          <a:xfrm>
            <a:off x="428625" y="4237192"/>
            <a:ext cx="8286750" cy="274802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A44C8C-0D30-4515-9849-77DA76D2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473487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52B5B88F-20F4-4FEA-9DB4-7129A4A2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0" y="2759240"/>
            <a:ext cx="3245757" cy="324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DF4BFE5-1FC8-4A58-966C-29FF0A8B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EECCC7-6D73-4D36-B659-704B534E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1)</a:t>
            </a:r>
            <a:endParaRPr lang="zh-TW" altLang="en-US" sz="2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72B5E5-A85F-4A45-996A-0D73E98A6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273229-FC7F-473A-B46C-22F5C5EDB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2)</a:t>
            </a:r>
            <a:endParaRPr lang="zh-TW" altLang="en-US" sz="28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A09B5FB-17A2-4BDE-9B8F-459E469088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BE2856-3B1E-4BAD-A927-27186B94E77E}"/>
              </a:ext>
            </a:extLst>
          </p:cNvPr>
          <p:cNvSpPr txBox="1"/>
          <p:nvPr/>
        </p:nvSpPr>
        <p:spPr>
          <a:xfrm>
            <a:off x="278012" y="58203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https://youtu.be/1_gRK9EIQpc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BD56B4-8D61-4149-80E6-5523062DB239}"/>
              </a:ext>
            </a:extLst>
          </p:cNvPr>
          <p:cNvSpPr txBox="1"/>
          <p:nvPr/>
        </p:nvSpPr>
        <p:spPr>
          <a:xfrm>
            <a:off x="4301359" y="58348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https://youtu.be/Bywo7m6ySlk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833102-5F7C-4A09-A9FD-E25ED057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8" y="2720963"/>
            <a:ext cx="3099368" cy="30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8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eeMeng - 進擊的BERT：NLP 界的巨人之力與遷移學習">
            <a:extLst>
              <a:ext uri="{FF2B5EF4-FFF2-40B4-BE49-F238E27FC236}">
                <a16:creationId xmlns:a16="http://schemas.microsoft.com/office/drawing/2014/main" id="{384188C6-7D3C-4FEF-BB96-CA9E5A121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CD1AF5-61F0-4CFA-A5A6-2DDABE5595FA}"/>
              </a:ext>
            </a:extLst>
          </p:cNvPr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61B742-1370-4663-9F5B-E23BBF6CCF15}"/>
              </a:ext>
            </a:extLst>
          </p:cNvPr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F852B2-50CD-4B0B-B0C8-D2EE59D9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2" y="462948"/>
            <a:ext cx="1978715" cy="19787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A3F53A-3D94-4629-AA76-AC566AEA4703}"/>
              </a:ext>
            </a:extLst>
          </p:cNvPr>
          <p:cNvSpPr txBox="1"/>
          <p:nvPr/>
        </p:nvSpPr>
        <p:spPr>
          <a:xfrm>
            <a:off x="6713884" y="2441663"/>
            <a:ext cx="18478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Bertolt Hoover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66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Multi-lingual BERT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915926" y="309660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336848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391065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411650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465866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32192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391065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41345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465866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941783" y="223360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6010921" y="2252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7039616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8078032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25236" y="47680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879452" y="476200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891007" y="47774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677138" y="478811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19028" y="5779267"/>
            <a:ext cx="836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a BERT model by many different languages.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81215" y="307111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902137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1956354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2976939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4031155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88721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1956354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297874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4031155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507072" y="22081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1576210" y="222745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2604905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3643321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90525" y="474257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44741" y="473651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99145" y="4751923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242427" y="4762628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5876450" y="4727325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511813" y="4710767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01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69" y="2482382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1018487" y="1658726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on the sentences of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9F8163F-2123-4FEF-9A7E-0676228D93F6}"/>
              </a:ext>
            </a:extLst>
          </p:cNvPr>
          <p:cNvSpPr/>
          <p:nvPr/>
        </p:nvSpPr>
        <p:spPr>
          <a:xfrm>
            <a:off x="4343196" y="2171622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3530112" y="4022596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F1E81574-025D-496E-8440-E591D2B6233D}"/>
              </a:ext>
            </a:extLst>
          </p:cNvPr>
          <p:cNvSpPr/>
          <p:nvPr/>
        </p:nvSpPr>
        <p:spPr>
          <a:xfrm rot="16200000">
            <a:off x="5394780" y="407937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98CD4-E695-49AD-9078-F7AADEE094B1}"/>
              </a:ext>
            </a:extLst>
          </p:cNvPr>
          <p:cNvSpPr/>
          <p:nvPr/>
        </p:nvSpPr>
        <p:spPr>
          <a:xfrm>
            <a:off x="3966706" y="6058466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摺角紙張 11">
            <a:extLst>
              <a:ext uri="{FF2B5EF4-FFF2-40B4-BE49-F238E27FC236}">
                <a16:creationId xmlns:a16="http://schemas.microsoft.com/office/drawing/2014/main" id="{36D096D9-A069-4F5B-A44C-57C712D7CF96}"/>
              </a:ext>
            </a:extLst>
          </p:cNvPr>
          <p:cNvSpPr/>
          <p:nvPr/>
        </p:nvSpPr>
        <p:spPr>
          <a:xfrm>
            <a:off x="740667" y="248457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矩形: 摺角紙張 80">
            <a:extLst>
              <a:ext uri="{FF2B5EF4-FFF2-40B4-BE49-F238E27FC236}">
                <a16:creationId xmlns:a16="http://schemas.microsoft.com/office/drawing/2014/main" id="{0202A0FB-BF36-4868-AC40-5A576043E3E0}"/>
              </a:ext>
            </a:extLst>
          </p:cNvPr>
          <p:cNvSpPr/>
          <p:nvPr/>
        </p:nvSpPr>
        <p:spPr>
          <a:xfrm>
            <a:off x="2222137" y="2475753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: 摺角紙張 81">
            <a:extLst>
              <a:ext uri="{FF2B5EF4-FFF2-40B4-BE49-F238E27FC236}">
                <a16:creationId xmlns:a16="http://schemas.microsoft.com/office/drawing/2014/main" id="{F31360BB-55DC-41EE-B904-4BAA272D3629}"/>
              </a:ext>
            </a:extLst>
          </p:cNvPr>
          <p:cNvSpPr/>
          <p:nvPr/>
        </p:nvSpPr>
        <p:spPr>
          <a:xfrm>
            <a:off x="1538128" y="329930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: 摺角紙張 82">
            <a:extLst>
              <a:ext uri="{FF2B5EF4-FFF2-40B4-BE49-F238E27FC236}">
                <a16:creationId xmlns:a16="http://schemas.microsoft.com/office/drawing/2014/main" id="{5B821C8F-B23A-4C78-8CC8-B5449D64804D}"/>
              </a:ext>
            </a:extLst>
          </p:cNvPr>
          <p:cNvSpPr/>
          <p:nvPr/>
        </p:nvSpPr>
        <p:spPr>
          <a:xfrm>
            <a:off x="740667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摺角紙張 83">
            <a:extLst>
              <a:ext uri="{FF2B5EF4-FFF2-40B4-BE49-F238E27FC236}">
                <a16:creationId xmlns:a16="http://schemas.microsoft.com/office/drawing/2014/main" id="{2FB9725A-EC09-40C8-8E74-9872683AABB5}"/>
              </a:ext>
            </a:extLst>
          </p:cNvPr>
          <p:cNvSpPr/>
          <p:nvPr/>
        </p:nvSpPr>
        <p:spPr>
          <a:xfrm>
            <a:off x="2242772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摺角紙張 84">
            <a:extLst>
              <a:ext uri="{FF2B5EF4-FFF2-40B4-BE49-F238E27FC236}">
                <a16:creationId xmlns:a16="http://schemas.microsoft.com/office/drawing/2014/main" id="{33C55BAF-A685-4988-9191-6797B30D3379}"/>
              </a:ext>
            </a:extLst>
          </p:cNvPr>
          <p:cNvSpPr/>
          <p:nvPr/>
        </p:nvSpPr>
        <p:spPr>
          <a:xfrm>
            <a:off x="6184349" y="2552867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矩形: 摺角紙張 86">
            <a:extLst>
              <a:ext uri="{FF2B5EF4-FFF2-40B4-BE49-F238E27FC236}">
                <a16:creationId xmlns:a16="http://schemas.microsoft.com/office/drawing/2014/main" id="{FD60420E-9D58-4433-83B7-50E877C78203}"/>
              </a:ext>
            </a:extLst>
          </p:cNvPr>
          <p:cNvSpPr/>
          <p:nvPr/>
        </p:nvSpPr>
        <p:spPr>
          <a:xfrm>
            <a:off x="6981810" y="3367600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: 摺角紙張 87">
            <a:extLst>
              <a:ext uri="{FF2B5EF4-FFF2-40B4-BE49-F238E27FC236}">
                <a16:creationId xmlns:a16="http://schemas.microsoft.com/office/drawing/2014/main" id="{66170D0D-4AFC-4E6A-A831-CBF6CF407A85}"/>
              </a:ext>
            </a:extLst>
          </p:cNvPr>
          <p:cNvSpPr/>
          <p:nvPr/>
        </p:nvSpPr>
        <p:spPr>
          <a:xfrm>
            <a:off x="6184349" y="423409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A3C6CE-EAE0-44BB-BD72-E1132D60AB8E}"/>
              </a:ext>
            </a:extLst>
          </p:cNvPr>
          <p:cNvSpPr txBox="1"/>
          <p:nvPr/>
        </p:nvSpPr>
        <p:spPr>
          <a:xfrm>
            <a:off x="570116" y="5533334"/>
            <a:ext cx="313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English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QA training examples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11442E9-D322-4C22-943B-FC210EA79D41}"/>
              </a:ext>
            </a:extLst>
          </p:cNvPr>
          <p:cNvSpPr txBox="1"/>
          <p:nvPr/>
        </p:nvSpPr>
        <p:spPr>
          <a:xfrm>
            <a:off x="5972108" y="5588816"/>
            <a:ext cx="245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Chinese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QA test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25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1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474A-DD53-49CF-979D-604333C2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73CC3-554B-44C8-AC7F-945AF4D4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2911A205-09C0-4BC0-BA03-D5014BE808C9}"/>
              </a:ext>
            </a:extLst>
          </p:cNvPr>
          <p:cNvSpPr txBox="1">
            <a:spLocks/>
          </p:cNvSpPr>
          <p:nvPr/>
        </p:nvSpPr>
        <p:spPr>
          <a:xfrm>
            <a:off x="621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E1DCF0D-D949-4210-A1C8-1646BD4B8288}"/>
              </a:ext>
            </a:extLst>
          </p:cNvPr>
          <p:cNvSpPr/>
          <p:nvPr/>
        </p:nvSpPr>
        <p:spPr>
          <a:xfrm>
            <a:off x="3202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F48BBD-51A5-434A-B380-B9FD3A4C0EAC}"/>
              </a:ext>
            </a:extLst>
          </p:cNvPr>
          <p:cNvSpPr/>
          <p:nvPr/>
        </p:nvSpPr>
        <p:spPr>
          <a:xfrm>
            <a:off x="2773785" y="5297570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新細明體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新細明體" panose="02020500000000000000" pitchFamily="18" charset="-120"/>
              <a:cs typeface="+mn-cs"/>
              <a:sym typeface="Helvetica Neue Medium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EE1995B-6FBF-4053-8542-A5E5C9EDB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77810"/>
              </p:ext>
            </p:extLst>
          </p:nvPr>
        </p:nvGraphicFramePr>
        <p:xfrm>
          <a:off x="384978" y="2469436"/>
          <a:ext cx="83740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834">
                  <a:extLst>
                    <a:ext uri="{9D8B030D-6E8A-4147-A177-3AD203B41FA5}">
                      <a16:colId xmlns:a16="http://schemas.microsoft.com/office/drawing/2014/main" val="3611860234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905006147"/>
                    </a:ext>
                  </a:extLst>
                </a:gridCol>
                <a:gridCol w="2449902">
                  <a:extLst>
                    <a:ext uri="{9D8B030D-6E8A-4147-A177-3AD203B41FA5}">
                      <a16:colId xmlns:a16="http://schemas.microsoft.com/office/drawing/2014/main" val="3304900651"/>
                    </a:ext>
                  </a:extLst>
                </a:gridCol>
                <a:gridCol w="1311215">
                  <a:extLst>
                    <a:ext uri="{9D8B030D-6E8A-4147-A177-3AD203B41FA5}">
                      <a16:colId xmlns:a16="http://schemas.microsoft.com/office/drawing/2014/main" val="1550049080"/>
                    </a:ext>
                  </a:extLst>
                </a:gridCol>
                <a:gridCol w="1069676">
                  <a:extLst>
                    <a:ext uri="{9D8B030D-6E8A-4147-A177-3AD203B41FA5}">
                      <a16:colId xmlns:a16="http://schemas.microsoft.com/office/drawing/2014/main" val="3999281341"/>
                    </a:ext>
                  </a:extLst>
                </a:gridCol>
                <a:gridCol w="916904">
                  <a:extLst>
                    <a:ext uri="{9D8B030D-6E8A-4147-A177-3AD203B41FA5}">
                      <a16:colId xmlns:a16="http://schemas.microsoft.com/office/drawing/2014/main" val="228581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81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1720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541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793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3828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857186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861884" y="6070116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0E26E6-E91B-4DF3-9E53-8E93A793C765}"/>
              </a:ext>
            </a:extLst>
          </p:cNvPr>
          <p:cNvSpPr txBox="1"/>
          <p:nvPr/>
        </p:nvSpPr>
        <p:spPr>
          <a:xfrm>
            <a:off x="5009034" y="6323425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https://arxiv.org/abs/1909.09587</a:t>
            </a:r>
          </a:p>
        </p:txBody>
      </p:sp>
    </p:spTree>
    <p:extLst>
      <p:ext uri="{BB962C8B-B14F-4D97-AF65-F5344CB8AC3E}">
        <p14:creationId xmlns:p14="http://schemas.microsoft.com/office/powerpoint/2010/main" val="219352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88394-E608-46A2-81DE-357AA2B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Multi-lingual BERT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D75B77-E9ED-4F06-A351-7127A98A643F}"/>
              </a:ext>
            </a:extLst>
          </p:cNvPr>
          <p:cNvSpPr txBox="1"/>
          <p:nvPr/>
        </p:nvSpPr>
        <p:spPr>
          <a:xfrm>
            <a:off x="1733550" y="5938839"/>
            <a:ext cx="567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https://www.youtube.com/watch?v=8rDN1jUI82g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9DCE00-CA50-437E-81EA-264B6035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690689"/>
            <a:ext cx="42481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5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23DE-6FC9-4095-A3C9-77CC3C6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9ED99332-8D4D-47F9-8CCA-315D42EE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>
            <a:extLst>
              <a:ext uri="{FF2B5EF4-FFF2-40B4-BE49-F238E27FC236}">
                <a16:creationId xmlns:a16="http://schemas.microsoft.com/office/drawing/2014/main" id="{4C436E2B-EB51-49E2-86DE-DA6CB10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9AA01D-A6DF-48FB-A1DB-ECBEFC2C52F8}"/>
              </a:ext>
            </a:extLst>
          </p:cNvPr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5167BD-160A-4258-9C5F-75D3B983D8DE}"/>
              </a:ext>
            </a:extLst>
          </p:cNvPr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0781676-5737-4B2B-B991-DB33E76D0BD2}"/>
              </a:ext>
            </a:extLst>
          </p:cNvPr>
          <p:cNvSpPr/>
          <p:nvPr/>
        </p:nvSpPr>
        <p:spPr>
          <a:xfrm>
            <a:off x="4300921" y="1479764"/>
            <a:ext cx="4214429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2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線單箭頭接點 89"/>
          <p:cNvCxnSpPr/>
          <p:nvPr/>
        </p:nvCxnSpPr>
        <p:spPr>
          <a:xfrm flipV="1">
            <a:off x="1146616" y="272081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76242" y="273075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3205868" y="272744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V="1">
            <a:off x="4235494" y="272412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A503193-11B9-48D1-825A-FDFD0DCC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1166418" y="350071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196044" y="351065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225670" y="3507345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4255296" y="350403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741301" y="618010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767212" y="618010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793123" y="620241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1205849" y="572383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2235475" y="5742422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3265101" y="57362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4294727" y="573003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08932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34843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0754" y="140539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65686" y="3757443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95312" y="3779621"/>
            <a:ext cx="197621" cy="616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21682" y="3799883"/>
            <a:ext cx="197621" cy="6166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44558" y="3816239"/>
            <a:ext cx="197621" cy="61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72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/>
          <p:nvPr/>
        </p:nvCxnSpPr>
        <p:spPr>
          <a:xfrm flipV="1">
            <a:off x="1181302" y="440534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2210928" y="44239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240554" y="441773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270180" y="4411535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697234" y="4741178"/>
            <a:ext cx="4123776" cy="976834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93202" y="2978070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1802702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2831252" y="2997004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3821701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18670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947467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976264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3989482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1138126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V="1">
            <a:off x="2171368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3178500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4235494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3808144" y="620241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727176" y="14289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700060" y="4724822"/>
            <a:ext cx="4123776" cy="976834"/>
            <a:chOff x="697234" y="4741178"/>
            <a:chExt cx="4123776" cy="976834"/>
          </a:xfrm>
        </p:grpSpPr>
        <p:sp>
          <p:nvSpPr>
            <p:cNvPr id="120" name="矩形: 圓角 3">
              <a:extLst>
                <a:ext uri="{FF2B5EF4-FFF2-40B4-BE49-F238E27FC236}">
                  <a16:creationId xmlns:a16="http://schemas.microsoft.com/office/drawing/2014/main" id="{5235E1AE-E189-47AE-B913-42EBEF800A0C}"/>
                </a:ext>
              </a:extLst>
            </p:cNvPr>
            <p:cNvSpPr/>
            <p:nvPr/>
          </p:nvSpPr>
          <p:spPr>
            <a:xfrm>
              <a:off x="697234" y="4741178"/>
              <a:ext cx="4123776" cy="976834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21" name="直線單箭頭接點 120"/>
            <p:cNvCxnSpPr/>
            <p:nvPr/>
          </p:nvCxnSpPr>
          <p:spPr>
            <a:xfrm flipH="1" flipV="1">
              <a:off x="1168755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 flipH="1" flipV="1">
              <a:off x="2194666" y="4844785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 flipH="1" flipV="1">
              <a:off x="3296248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群組 123"/>
            <p:cNvGrpSpPr/>
            <p:nvPr/>
          </p:nvGrpSpPr>
          <p:grpSpPr>
            <a:xfrm>
              <a:off x="1523797" y="5040833"/>
              <a:ext cx="266700" cy="377523"/>
              <a:chOff x="7010400" y="2350534"/>
              <a:chExt cx="381000" cy="381000"/>
            </a:xfrm>
          </p:grpSpPr>
          <p:cxnSp>
            <p:nvCxnSpPr>
              <p:cNvPr id="131" name="直線接點 130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群組 124"/>
            <p:cNvGrpSpPr/>
            <p:nvPr/>
          </p:nvGrpSpPr>
          <p:grpSpPr>
            <a:xfrm>
              <a:off x="2569293" y="5062323"/>
              <a:ext cx="266700" cy="377523"/>
              <a:chOff x="7010400" y="2350534"/>
              <a:chExt cx="381000" cy="381000"/>
            </a:xfrm>
          </p:grpSpPr>
          <p:cxnSp>
            <p:nvCxnSpPr>
              <p:cNvPr id="129" name="直線接點 128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群組 125"/>
            <p:cNvGrpSpPr/>
            <p:nvPr/>
          </p:nvGrpSpPr>
          <p:grpSpPr>
            <a:xfrm>
              <a:off x="3629379" y="5041412"/>
              <a:ext cx="266700" cy="377523"/>
              <a:chOff x="7010400" y="2350534"/>
              <a:chExt cx="381000" cy="381000"/>
            </a:xfrm>
          </p:grpSpPr>
          <p:cxnSp>
            <p:nvCxnSpPr>
              <p:cNvPr id="127" name="直線接點 126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群組 11"/>
          <p:cNvGrpSpPr/>
          <p:nvPr/>
        </p:nvGrpSpPr>
        <p:grpSpPr>
          <a:xfrm>
            <a:off x="5422281" y="164830"/>
            <a:ext cx="2759474" cy="6306805"/>
            <a:chOff x="5422281" y="164830"/>
            <a:chExt cx="2759474" cy="6306805"/>
          </a:xfrm>
        </p:grpSpPr>
        <p:cxnSp>
          <p:nvCxnSpPr>
            <p:cNvPr id="84" name="直線單箭頭接點 83"/>
            <p:cNvCxnSpPr/>
            <p:nvPr/>
          </p:nvCxnSpPr>
          <p:spPr>
            <a:xfrm flipV="1">
              <a:off x="7257777" y="3016146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7257777" y="3897141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6352955" y="4324710"/>
              <a:ext cx="1828800" cy="10943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Transform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13588" y="3479454"/>
              <a:ext cx="1507534" cy="3956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6352955" y="2996751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/>
            <p:cNvGrpSpPr/>
            <p:nvPr/>
          </p:nvGrpSpPr>
          <p:grpSpPr>
            <a:xfrm>
              <a:off x="6513588" y="2121139"/>
              <a:ext cx="1489913" cy="818674"/>
              <a:chOff x="6264327" y="1967634"/>
              <a:chExt cx="1489913" cy="81867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591805" y="2393617"/>
                <a:ext cx="180000" cy="39269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919283" y="2150599"/>
                <a:ext cx="180000" cy="63570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7574240" y="1967634"/>
                <a:ext cx="180000" cy="8186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80" name="直線接點 79"/>
            <p:cNvCxnSpPr/>
            <p:nvPr/>
          </p:nvCxnSpPr>
          <p:spPr>
            <a:xfrm>
              <a:off x="6352955" y="157876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7479190" y="680469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2" name="直線單箭頭接點 81"/>
            <p:cNvCxnSpPr/>
            <p:nvPr/>
          </p:nvCxnSpPr>
          <p:spPr>
            <a:xfrm flipV="1">
              <a:off x="7273072" y="5375780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168545" y="5854978"/>
              <a:ext cx="197621" cy="6166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7257777" y="1641195"/>
              <a:ext cx="0" cy="54237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422281" y="1623157"/>
              <a:ext cx="1269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Cross entropy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7080332" y="1648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5788726" y="5878371"/>
              <a:ext cx="132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from </a:t>
              </a: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/>
                <p:cNvSpPr txBox="1"/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文字方塊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057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 animBg="1"/>
      <p:bldP spid="5" grpId="0"/>
      <p:bldP spid="65" grpId="0"/>
      <p:bldP spid="66" grpId="0"/>
      <p:bldP spid="67" grpId="0"/>
      <p:bldP spid="4" grpId="0" animBg="1"/>
      <p:bldP spid="86" grpId="0" animBg="1"/>
      <p:bldP spid="87" grpId="0" animBg="1"/>
      <p:bldP spid="88" grpId="0" animBg="1"/>
      <p:bldP spid="7" grpId="0"/>
      <p:bldP spid="94" grpId="0"/>
      <p:bldP spid="95" grpId="0"/>
      <p:bldP spid="96" grpId="0"/>
      <p:bldP spid="117" grpId="0"/>
      <p:bldP spid="1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They can do generation. </a:t>
            </a:r>
          </a:p>
        </p:txBody>
      </p:sp>
      <p:pic>
        <p:nvPicPr>
          <p:cNvPr id="5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8CAE576B-5696-44C7-B12B-744F7D859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819016"/>
            <a:ext cx="7437246" cy="4764396"/>
          </a:xfrm>
          <a:prstGeom prst="rect">
            <a:avLst/>
          </a:prstGeom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15" y="464383"/>
            <a:ext cx="2760389" cy="255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84478" y="125271"/>
            <a:ext cx="4053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https://talktotransformer.com/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0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They can do generation.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8" y="1825625"/>
            <a:ext cx="6817603" cy="4648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23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6"/>
            <a:ext cx="9144000" cy="50510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41975" y="3856820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律師</a:t>
            </a:r>
          </a:p>
        </p:txBody>
      </p:sp>
    </p:spTree>
    <p:extLst>
      <p:ext uri="{BB962C8B-B14F-4D97-AF65-F5344CB8AC3E}">
        <p14:creationId xmlns:p14="http://schemas.microsoft.com/office/powerpoint/2010/main" val="167612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7"/>
            <a:ext cx="9154210" cy="4831717"/>
          </a:xfrm>
        </p:spPr>
      </p:pic>
      <p:sp>
        <p:nvSpPr>
          <p:cNvPr id="6" name="文字方塊 5"/>
          <p:cNvSpPr txBox="1"/>
          <p:nvPr/>
        </p:nvSpPr>
        <p:spPr>
          <a:xfrm>
            <a:off x="6064897" y="1459856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混亂</a:t>
            </a:r>
          </a:p>
        </p:txBody>
      </p:sp>
    </p:spTree>
    <p:extLst>
      <p:ext uri="{BB962C8B-B14F-4D97-AF65-F5344CB8AC3E}">
        <p14:creationId xmlns:p14="http://schemas.microsoft.com/office/powerpoint/2010/main" val="366572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文字, 裝飾 的圖片&#10;&#10;自動產生的描述">
            <a:extLst>
              <a:ext uri="{FF2B5EF4-FFF2-40B4-BE49-F238E27FC236}">
                <a16:creationId xmlns:a16="http://schemas.microsoft.com/office/drawing/2014/main" id="{7360BFBC-2618-46B0-9EB4-F1F67FDC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9" r="14232" b="1"/>
          <a:stretch/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9ED669-4D2C-4687-97D2-EBD7969B265E}"/>
              </a:ext>
            </a:extLst>
          </p:cNvPr>
          <p:cNvSpPr txBox="1"/>
          <p:nvPr/>
        </p:nvSpPr>
        <p:spPr>
          <a:xfrm>
            <a:off x="3360038" y="3496287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43BB2-5517-489A-8390-FAC3081F5A6E}"/>
              </a:ext>
            </a:extLst>
          </p:cNvPr>
          <p:cNvSpPr txBox="1"/>
          <p:nvPr/>
        </p:nvSpPr>
        <p:spPr>
          <a:xfrm>
            <a:off x="5372236" y="148825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C3E55-6D73-48E6-AAFE-1DE79772A947}"/>
              </a:ext>
            </a:extLst>
          </p:cNvPr>
          <p:cNvSpPr txBox="1"/>
          <p:nvPr/>
        </p:nvSpPr>
        <p:spPr>
          <a:xfrm>
            <a:off x="7136461" y="7193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5384D5-8764-470C-A88B-424DE3D22CEC}"/>
              </a:ext>
            </a:extLst>
          </p:cNvPr>
          <p:cNvSpPr txBox="1"/>
          <p:nvPr/>
        </p:nvSpPr>
        <p:spPr>
          <a:xfrm>
            <a:off x="2755201" y="3926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AE5997-0E1E-4AF7-9616-9954724036A8}"/>
              </a:ext>
            </a:extLst>
          </p:cNvPr>
          <p:cNvSpPr txBox="1"/>
          <p:nvPr/>
        </p:nvSpPr>
        <p:spPr>
          <a:xfrm>
            <a:off x="4290339" y="400409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A9B74B-E9C9-41BF-8059-FE6C134F95B4}"/>
              </a:ext>
            </a:extLst>
          </p:cNvPr>
          <p:cNvSpPr txBox="1"/>
          <p:nvPr/>
        </p:nvSpPr>
        <p:spPr>
          <a:xfrm>
            <a:off x="5372236" y="829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https://youtu.be/wJJnjzNlMws</a:t>
            </a:r>
          </a:p>
        </p:txBody>
      </p:sp>
    </p:spTree>
    <p:extLst>
      <p:ext uri="{BB962C8B-B14F-4D97-AF65-F5344CB8AC3E}">
        <p14:creationId xmlns:p14="http://schemas.microsoft.com/office/powerpoint/2010/main" val="144632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5873" y="246497"/>
            <a:ext cx="8040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14171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 forced a bot to watch over 1,000 hours of XXX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2246" y="709492"/>
            <a:ext cx="2295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是一個梗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8" name="Picture 4" descr="I Forced a Bot | Know You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" y="1579795"/>
            <a:ext cx="6477000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 Forced a Bot | Know Your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3101462"/>
            <a:ext cx="6477000" cy="517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 Forced a Bot | Know Your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2" y="4615504"/>
            <a:ext cx="6477000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320336" y="855190"/>
            <a:ext cx="38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人在模仿機器模仿人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!!!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80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36F0D-ABE7-41E6-881B-33DBAF2B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How to use GPT?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94CAD8-19A3-43A5-8D82-39C4716B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969351"/>
            <a:ext cx="8153400" cy="9270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DD4FA7-EFD4-49DA-82BE-3D8B51AF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03676"/>
            <a:ext cx="4483598" cy="251452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BC4A9B4-2B88-47D7-ABB8-86B28C74C40F}"/>
              </a:ext>
            </a:extLst>
          </p:cNvPr>
          <p:cNvSpPr/>
          <p:nvPr/>
        </p:nvSpPr>
        <p:spPr>
          <a:xfrm>
            <a:off x="539750" y="1969351"/>
            <a:ext cx="8153400" cy="9405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9679F05-83D1-4070-99AA-89A4BA477FF9}"/>
              </a:ext>
            </a:extLst>
          </p:cNvPr>
          <p:cNvSpPr/>
          <p:nvPr/>
        </p:nvSpPr>
        <p:spPr>
          <a:xfrm>
            <a:off x="539750" y="3276600"/>
            <a:ext cx="4368800" cy="2794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D162CC-AB1F-4962-A22D-5F01F21D335B}"/>
              </a:ext>
            </a:extLst>
          </p:cNvPr>
          <p:cNvSpPr txBox="1"/>
          <p:nvPr/>
        </p:nvSpPr>
        <p:spPr>
          <a:xfrm>
            <a:off x="6534150" y="301499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Description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98E053-48CC-4791-A9CA-447E0F12AFCC}"/>
              </a:ext>
            </a:extLst>
          </p:cNvPr>
          <p:cNvSpPr txBox="1"/>
          <p:nvPr/>
        </p:nvSpPr>
        <p:spPr>
          <a:xfrm>
            <a:off x="5010150" y="554575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A few example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5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351778A-3638-492F-8AD9-3CCF273E3174}"/>
              </a:ext>
            </a:extLst>
          </p:cNvPr>
          <p:cNvSpPr txBox="1"/>
          <p:nvPr/>
        </p:nvSpPr>
        <p:spPr>
          <a:xfrm>
            <a:off x="585883" y="103459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Few-shot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B8FE7F-1DAB-444D-9F0C-DD3A481C2342}"/>
              </a:ext>
            </a:extLst>
          </p:cNvPr>
          <p:cNvSpPr txBox="1"/>
          <p:nvPr/>
        </p:nvSpPr>
        <p:spPr>
          <a:xfrm>
            <a:off x="585883" y="371612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One-shot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462BB4-9F48-4DD9-9294-5D4F0F3E2F23}"/>
              </a:ext>
            </a:extLst>
          </p:cNvPr>
          <p:cNvSpPr txBox="1"/>
          <p:nvPr/>
        </p:nvSpPr>
        <p:spPr>
          <a:xfrm>
            <a:off x="585883" y="5548358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Zero-shot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8DE395-4029-448B-8BC4-0D82725CDE10}"/>
              </a:ext>
            </a:extLst>
          </p:cNvPr>
          <p:cNvSpPr txBox="1"/>
          <p:nvPr/>
        </p:nvSpPr>
        <p:spPr>
          <a:xfrm>
            <a:off x="585883" y="209597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(no gradient descent)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971DD5-4DC1-4F45-A556-3258A1512E23}"/>
              </a:ext>
            </a:extLst>
          </p:cNvPr>
          <p:cNvSpPr txBox="1"/>
          <p:nvPr/>
        </p:nvSpPr>
        <p:spPr>
          <a:xfrm>
            <a:off x="2027103" y="121400"/>
            <a:ext cx="479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“In-context”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8D913F-D7F0-4E54-8DD5-FAFD32CB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03" y="5514806"/>
            <a:ext cx="6391909" cy="13427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A3DB25-33DE-4456-A242-7D3635BF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03" y="3549993"/>
            <a:ext cx="6607397" cy="18651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7991F3-674A-4117-881D-F31A3A060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03" y="865238"/>
            <a:ext cx="6359545" cy="270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6D79F-9C2E-4B06-879E-3A28AFA6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FFBEFF-78AA-4B2D-B194-EB322DF6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DF454B-7629-48E5-B591-1EB2DF26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0" y="519362"/>
            <a:ext cx="8936510" cy="55619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F4BD2C-DBE5-48DE-9CD4-5FA5FB9C4C8C}"/>
              </a:ext>
            </a:extLst>
          </p:cNvPr>
          <p:cNvSpPr txBox="1"/>
          <p:nvPr/>
        </p:nvSpPr>
        <p:spPr>
          <a:xfrm>
            <a:off x="2714742" y="6160438"/>
            <a:ext cx="392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tasks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29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E97DB-0192-4A40-9DD5-047CABCD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A14402-520C-455B-9188-6C188010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4" y="1690688"/>
            <a:ext cx="4361855" cy="43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D9BCE7-FF8A-4C3F-AF24-3D21B4932145}"/>
              </a:ext>
            </a:extLst>
          </p:cNvPr>
          <p:cNvSpPr txBox="1"/>
          <p:nvPr/>
        </p:nvSpPr>
        <p:spPr>
          <a:xfrm>
            <a:off x="3562944" y="5910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https://youtu.be/DOG1L9lvsDY</a:t>
            </a:r>
          </a:p>
        </p:txBody>
      </p:sp>
    </p:spTree>
    <p:extLst>
      <p:ext uri="{BB962C8B-B14F-4D97-AF65-F5344CB8AC3E}">
        <p14:creationId xmlns:p14="http://schemas.microsoft.com/office/powerpoint/2010/main" val="409399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0FE64-8E2F-4494-911F-F079419D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 </a:t>
            </a:r>
            <a:r>
              <a:rPr lang="en-US" altLang="zh-TW" dirty="0" err="1"/>
              <a:t>SimCLR</a:t>
            </a:r>
            <a:endParaRPr lang="zh-TW" altLang="en-US" dirty="0"/>
          </a:p>
        </p:txBody>
      </p:sp>
      <p:pic>
        <p:nvPicPr>
          <p:cNvPr id="4" name="Google Shape;329;p44">
            <a:extLst>
              <a:ext uri="{FF2B5EF4-FFF2-40B4-BE49-F238E27FC236}">
                <a16:creationId xmlns:a16="http://schemas.microsoft.com/office/drawing/2014/main" id="{740731EC-2D0C-41D0-AEFD-EBA216C9D7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487" y="2505678"/>
            <a:ext cx="3818164" cy="319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0;p44">
            <a:extLst>
              <a:ext uri="{FF2B5EF4-FFF2-40B4-BE49-F238E27FC236}">
                <a16:creationId xmlns:a16="http://schemas.microsoft.com/office/drawing/2014/main" id="{86A27A5E-7DC7-4EC5-AB8E-D3835E1DE2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90689"/>
            <a:ext cx="4112987" cy="45069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64DACB-096D-489F-B26C-F85D52AF52E5}"/>
              </a:ext>
            </a:extLst>
          </p:cNvPr>
          <p:cNvSpPr txBox="1"/>
          <p:nvPr/>
        </p:nvSpPr>
        <p:spPr>
          <a:xfrm>
            <a:off x="4767942" y="7047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https://arxiv.org/abs/2002.05709</a:t>
            </a:r>
            <a:endParaRPr lang="en-US" altLang="zh-TW" dirty="0"/>
          </a:p>
          <a:p>
            <a:r>
              <a:rPr lang="en-US" altLang="zh-TW" dirty="0"/>
              <a:t>https://github.com/google-research/simclr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04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5A45B-515D-429D-A012-9611A4D0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</a:t>
            </a:r>
            <a:r>
              <a:rPr lang="zh-TW" altLang="en-US" dirty="0"/>
              <a:t> </a:t>
            </a:r>
            <a:r>
              <a:rPr lang="en-US" altLang="zh-TW" dirty="0"/>
              <a:t>BYOL</a:t>
            </a:r>
            <a:endParaRPr lang="zh-TW" altLang="en-US" dirty="0"/>
          </a:p>
        </p:txBody>
      </p:sp>
      <p:pic>
        <p:nvPicPr>
          <p:cNvPr id="4" name="Google Shape;90;p18">
            <a:extLst>
              <a:ext uri="{FF2B5EF4-FFF2-40B4-BE49-F238E27FC236}">
                <a16:creationId xmlns:a16="http://schemas.microsoft.com/office/drawing/2014/main" id="{A88F8057-C06E-4738-B0A5-636D6D1B26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482" y="3151085"/>
            <a:ext cx="8625036" cy="2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BC915C-3AFA-4C0D-ABC2-47D24B6EB124}"/>
              </a:ext>
            </a:extLst>
          </p:cNvPr>
          <p:cNvSpPr txBox="1"/>
          <p:nvPr/>
        </p:nvSpPr>
        <p:spPr>
          <a:xfrm>
            <a:off x="628650" y="1574575"/>
            <a:ext cx="8007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B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ootstrap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y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our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o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wn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l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atent: </a:t>
            </a:r>
          </a:p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 new approach to self-supervised Learning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00424A-4725-4EA3-B4E8-B26AD20D525D}"/>
              </a:ext>
            </a:extLst>
          </p:cNvPr>
          <p:cNvSpPr txBox="1"/>
          <p:nvPr/>
        </p:nvSpPr>
        <p:spPr>
          <a:xfrm>
            <a:off x="5290459" y="2405572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https://arxiv.org/abs/2006.07733</a:t>
            </a:r>
          </a:p>
        </p:txBody>
      </p:sp>
    </p:spTree>
    <p:extLst>
      <p:ext uri="{BB962C8B-B14F-4D97-AF65-F5344CB8AC3E}">
        <p14:creationId xmlns:p14="http://schemas.microsoft.com/office/powerpoint/2010/main" val="198771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ound wave illustration - Vector - Download Free Vectors, Clipar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90" y="-228944"/>
            <a:ext cx="3427271" cy="27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6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892159" y="3932905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Audio 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313081" y="51327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367298" y="51327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387883" y="51327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442099" y="51327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298160" y="35813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367298" y="35813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389690" y="35813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442099" y="35813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918016" y="30699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5987154" y="30892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7015849" y="31036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8054265" y="31036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2449A1-EB0A-44FA-8388-2AAC1932E97A}"/>
              </a:ext>
            </a:extLst>
          </p:cNvPr>
          <p:cNvGrpSpPr/>
          <p:nvPr/>
        </p:nvGrpSpPr>
        <p:grpSpPr>
          <a:xfrm>
            <a:off x="4931778" y="5525253"/>
            <a:ext cx="4083035" cy="615159"/>
            <a:chOff x="-511944" y="3377192"/>
            <a:chExt cx="3965607" cy="622870"/>
          </a:xfrm>
        </p:grpSpPr>
        <p:pic>
          <p:nvPicPr>
            <p:cNvPr id="23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CD907824-4058-4FAE-A882-7F6B53166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0" t="61947" r="34570" b="24860"/>
            <a:stretch/>
          </p:blipFill>
          <p:spPr bwMode="auto">
            <a:xfrm>
              <a:off x="1807745" y="3432793"/>
              <a:ext cx="1645918" cy="56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04F5953A-68AE-41BE-A01D-8D6E79B735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4" t="74586" r="38725" b="15733"/>
            <a:stretch/>
          </p:blipFill>
          <p:spPr bwMode="auto">
            <a:xfrm>
              <a:off x="-511944" y="3377192"/>
              <a:ext cx="1299411" cy="57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606EFAAF-83F5-4660-A4C1-3485534CD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3" t="84591" r="35072" b="1175"/>
            <a:stretch/>
          </p:blipFill>
          <p:spPr bwMode="auto">
            <a:xfrm>
              <a:off x="628650" y="3429000"/>
              <a:ext cx="1419725" cy="57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22E6C31-7B5D-4DC7-BF27-012C945BB6BC}"/>
              </a:ext>
            </a:extLst>
          </p:cNvPr>
          <p:cNvSpPr/>
          <p:nvPr/>
        </p:nvSpPr>
        <p:spPr>
          <a:xfrm rot="5400000">
            <a:off x="4918016" y="5752481"/>
            <a:ext cx="760287" cy="195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ECC738-7F32-453E-A025-2CAD7BF90E8C}"/>
              </a:ext>
            </a:extLst>
          </p:cNvPr>
          <p:cNvSpPr/>
          <p:nvPr/>
        </p:nvSpPr>
        <p:spPr>
          <a:xfrm rot="5400000">
            <a:off x="5987154" y="5771827"/>
            <a:ext cx="760287" cy="1952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0F8799-EC48-445F-8BDC-6BAFD0EB4446}"/>
              </a:ext>
            </a:extLst>
          </p:cNvPr>
          <p:cNvSpPr/>
          <p:nvPr/>
        </p:nvSpPr>
        <p:spPr>
          <a:xfrm rot="5400000">
            <a:off x="7015849" y="5786215"/>
            <a:ext cx="760287" cy="1952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7CAA4D3-8ED9-4000-B7DC-9D99D69D80AA}"/>
              </a:ext>
            </a:extLst>
          </p:cNvPr>
          <p:cNvSpPr/>
          <p:nvPr/>
        </p:nvSpPr>
        <p:spPr>
          <a:xfrm rot="5400000">
            <a:off x="8054265" y="5786215"/>
            <a:ext cx="760287" cy="195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18917" y="395385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839839" y="51536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1894056" y="51536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2914641" y="51536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3968857" y="51536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824918" y="36023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1894056" y="36023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2916448" y="36023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3968857" y="36023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44774" y="30908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1513912" y="311019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2542607" y="31245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3581023" y="31245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28227" y="56253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382443" y="561925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2393998" y="56346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180129" y="564536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pic>
        <p:nvPicPr>
          <p:cNvPr id="57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72" y="130485"/>
            <a:ext cx="1103727" cy="18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B211290-3B0D-4BE6-A792-55536C9BAFB8}"/>
              </a:ext>
            </a:extLst>
          </p:cNvPr>
          <p:cNvSpPr txBox="1"/>
          <p:nvPr/>
        </p:nvSpPr>
        <p:spPr>
          <a:xfrm>
            <a:off x="727314" y="1710122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version of GLUE - SUPERB</a:t>
            </a:r>
          </a:p>
          <a:p>
            <a:r>
              <a:rPr lang="en-US" altLang="zh-TW" sz="2400" b="1" i="0" dirty="0">
                <a:solidFill>
                  <a:srgbClr val="546E7A"/>
                </a:solidFill>
                <a:effectLst/>
                <a:latin typeface="Roboto"/>
              </a:rPr>
              <a:t>S</a:t>
            </a:r>
            <a:r>
              <a:rPr lang="en-US" altLang="zh-TW" sz="2400" b="0" i="0" dirty="0">
                <a:solidFill>
                  <a:srgbClr val="546E7A"/>
                </a:solidFill>
                <a:effectLst/>
                <a:latin typeface="Roboto"/>
              </a:rPr>
              <a:t>peech processing </a:t>
            </a:r>
            <a:r>
              <a:rPr lang="en-US" altLang="zh-TW" sz="2400" b="1" i="0" dirty="0">
                <a:solidFill>
                  <a:srgbClr val="546E7A"/>
                </a:solidFill>
                <a:effectLst/>
                <a:latin typeface="Roboto"/>
              </a:rPr>
              <a:t>U</a:t>
            </a:r>
            <a:r>
              <a:rPr lang="en-US" altLang="zh-TW" sz="2400" b="0" i="0" dirty="0">
                <a:solidFill>
                  <a:srgbClr val="546E7A"/>
                </a:solidFill>
                <a:effectLst/>
                <a:latin typeface="Roboto"/>
              </a:rPr>
              <a:t>niversal </a:t>
            </a:r>
            <a:r>
              <a:rPr lang="en-US" altLang="zh-TW" sz="2400" b="1" i="0" dirty="0" err="1">
                <a:solidFill>
                  <a:srgbClr val="546E7A"/>
                </a:solidFill>
                <a:effectLst/>
                <a:latin typeface="Roboto"/>
              </a:rPr>
              <a:t>PER</a:t>
            </a:r>
            <a:r>
              <a:rPr lang="en-US" altLang="zh-TW" sz="2400" b="0" i="0" dirty="0" err="1">
                <a:solidFill>
                  <a:srgbClr val="546E7A"/>
                </a:solidFill>
                <a:effectLst/>
                <a:latin typeface="Roboto"/>
              </a:rPr>
              <a:t>formance</a:t>
            </a:r>
            <a:r>
              <a:rPr lang="en-US" altLang="zh-TW" sz="2400" b="0" i="0" dirty="0">
                <a:solidFill>
                  <a:srgbClr val="546E7A"/>
                </a:solidFill>
                <a:effectLst/>
                <a:latin typeface="Roboto"/>
              </a:rPr>
              <a:t> </a:t>
            </a:r>
            <a:r>
              <a:rPr lang="en-US" altLang="zh-TW" sz="2400" b="1" i="0" dirty="0">
                <a:solidFill>
                  <a:srgbClr val="546E7A"/>
                </a:solidFill>
                <a:effectLst/>
                <a:latin typeface="Roboto"/>
              </a:rPr>
              <a:t>B</a:t>
            </a:r>
            <a:r>
              <a:rPr lang="en-US" altLang="zh-TW" sz="2400" b="0" i="0" dirty="0">
                <a:solidFill>
                  <a:srgbClr val="546E7A"/>
                </a:solidFill>
                <a:effectLst/>
                <a:latin typeface="Roboto"/>
              </a:rPr>
              <a:t>enchmark</a:t>
            </a:r>
          </a:p>
        </p:txBody>
      </p:sp>
    </p:spTree>
    <p:extLst>
      <p:ext uri="{BB962C8B-B14F-4D97-AF65-F5344CB8AC3E}">
        <p14:creationId xmlns:p14="http://schemas.microsoft.com/office/powerpoint/2010/main" val="349464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9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737ECD-D354-430C-BED7-755C78AD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7" y="248313"/>
            <a:ext cx="8705605" cy="5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CADD4D2-7485-4CC6-A63D-898DF413206A}"/>
              </a:ext>
            </a:extLst>
          </p:cNvPr>
          <p:cNvSpPr txBox="1"/>
          <p:nvPr/>
        </p:nvSpPr>
        <p:spPr>
          <a:xfrm>
            <a:off x="179440" y="6347035"/>
            <a:ext cx="975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https://github.com/andi611/Self-Supervised-Speech-Pretraining-and-Representation-Learning</a:t>
            </a:r>
          </a:p>
        </p:txBody>
      </p:sp>
    </p:spTree>
    <p:extLst>
      <p:ext uri="{BB962C8B-B14F-4D97-AF65-F5344CB8AC3E}">
        <p14:creationId xmlns:p14="http://schemas.microsoft.com/office/powerpoint/2010/main" val="114170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1" y="556986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32" y="471479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6" y="56156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677FD-74BF-4413-A11A-234021C33233}"/>
              </a:ext>
            </a:extLst>
          </p:cNvPr>
          <p:cNvSpPr/>
          <p:nvPr/>
        </p:nvSpPr>
        <p:spPr>
          <a:xfrm>
            <a:off x="3732411" y="606082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https://huaban.com/pins/1714071707/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723433" y="4653617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693914" y="382262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816768" y="523459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 (1542M)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BBD4CF-03BF-491A-8F4C-0CC17D13A919}"/>
              </a:ext>
            </a:extLst>
          </p:cNvPr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models are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65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T5 png」的圖片搜尋結果&quot;">
            <a:extLst>
              <a:ext uri="{FF2B5EF4-FFF2-40B4-BE49-F238E27FC236}">
                <a16:creationId xmlns:a16="http://schemas.microsoft.com/office/drawing/2014/main" id="{A3A364A6-6F3C-4FA1-B7C3-5040BC52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6" y="2313787"/>
            <a:ext cx="6213062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「密卡登」的圖片搜尋結果&quot;">
            <a:extLst>
              <a:ext uri="{FF2B5EF4-FFF2-40B4-BE49-F238E27FC236}">
                <a16:creationId xmlns:a16="http://schemas.microsoft.com/office/drawing/2014/main" id="{4DCBD2C3-DEB5-4CF1-A398-16128EA9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59" y="3127321"/>
            <a:ext cx="278669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7793C10B-6E98-4608-A7D0-BEDBB29F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" y="5341321"/>
            <a:ext cx="525713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09CB43-7B9C-4D3B-A8CF-142B17A1C786}"/>
              </a:ext>
            </a:extLst>
          </p:cNvPr>
          <p:cNvSpPr txBox="1"/>
          <p:nvPr/>
        </p:nvSpPr>
        <p:spPr>
          <a:xfrm>
            <a:off x="1937781" y="5800376"/>
            <a:ext cx="2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Megatron (8B)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E826D6-0EEC-44EF-996E-8CFBAFFEC588}"/>
              </a:ext>
            </a:extLst>
          </p:cNvPr>
          <p:cNvSpPr txBox="1"/>
          <p:nvPr/>
        </p:nvSpPr>
        <p:spPr>
          <a:xfrm>
            <a:off x="90017" y="5827321"/>
            <a:ext cx="13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0FEDA0-139C-4415-89C2-D5B024B30A8B}"/>
              </a:ext>
            </a:extLst>
          </p:cNvPr>
          <p:cNvSpPr txBox="1"/>
          <p:nvPr/>
        </p:nvSpPr>
        <p:spPr>
          <a:xfrm>
            <a:off x="5048101" y="5877787"/>
            <a:ext cx="15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 (11B)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170" name="Picture 2" descr="「Turing」的圖片搜尋結果">
            <a:extLst>
              <a:ext uri="{FF2B5EF4-FFF2-40B4-BE49-F238E27FC236}">
                <a16:creationId xmlns:a16="http://schemas.microsoft.com/office/drawing/2014/main" id="{F789E43A-3FA1-4518-8BBD-FD65D163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9" y="371554"/>
            <a:ext cx="4045574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1D362-D3E9-4DE7-BFEF-CBD07B1BF416}"/>
              </a:ext>
            </a:extLst>
          </p:cNvPr>
          <p:cNvSpPr txBox="1"/>
          <p:nvPr/>
        </p:nvSpPr>
        <p:spPr>
          <a:xfrm>
            <a:off x="5315500" y="1210318"/>
            <a:ext cx="157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Turing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NLG (17B)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D70D07-FB33-4CF6-9A06-097BC7EAE49B}"/>
              </a:ext>
            </a:extLst>
          </p:cNvPr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models are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E2B8F7-DBFD-4240-8CF8-419DD3AA90B0}"/>
              </a:ext>
            </a:extLst>
          </p:cNvPr>
          <p:cNvSpPr txBox="1"/>
          <p:nvPr/>
        </p:nvSpPr>
        <p:spPr>
          <a:xfrm>
            <a:off x="884428" y="1954324"/>
            <a:ext cx="517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GPT-3 is </a:t>
            </a:r>
            <a:r>
              <a:rPr lang="en-US" altLang="zh-TW" sz="2800" b="1" dirty="0">
                <a:solidFill>
                  <a:srgbClr val="0000FF"/>
                </a:solidFill>
              </a:rPr>
              <a:t>10</a:t>
            </a:r>
            <a:r>
              <a:rPr lang="en-US" altLang="zh-TW" sz="2800" dirty="0">
                <a:solidFill>
                  <a:srgbClr val="0000FF"/>
                </a:solidFill>
              </a:rPr>
              <a:t> times larger than Turing NLG.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4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室外, 建築物, 橋, 水 的圖片&#10;&#10;自動產生的描述">
            <a:extLst>
              <a:ext uri="{FF2B5EF4-FFF2-40B4-BE49-F238E27FC236}">
                <a16:creationId xmlns:a16="http://schemas.microsoft.com/office/drawing/2014/main" id="{0BDA60F3-CC82-499E-A7BA-4FF8AA6E7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4943F8-02CF-46C4-AAF8-F02146D85767}"/>
              </a:ext>
            </a:extLst>
          </p:cNvPr>
          <p:cNvSpPr/>
          <p:nvPr/>
        </p:nvSpPr>
        <p:spPr>
          <a:xfrm>
            <a:off x="335149" y="3229765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544D8F-1010-46FE-81E3-6B123232D74E}"/>
              </a:ext>
            </a:extLst>
          </p:cNvPr>
          <p:cNvSpPr/>
          <p:nvPr/>
        </p:nvSpPr>
        <p:spPr>
          <a:xfrm>
            <a:off x="358381" y="3810420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 (175B)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D66E71-C2ED-40F4-AB9A-F630FD660443}"/>
              </a:ext>
            </a:extLst>
          </p:cNvPr>
          <p:cNvSpPr txBox="1"/>
          <p:nvPr/>
        </p:nvSpPr>
        <p:spPr>
          <a:xfrm>
            <a:off x="4049055" y="520876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DB7BFA-DFD2-4067-BA1C-D92171A8DCC2}"/>
              </a:ext>
            </a:extLst>
          </p:cNvPr>
          <p:cNvSpPr/>
          <p:nvPr/>
        </p:nvSpPr>
        <p:spPr>
          <a:xfrm>
            <a:off x="6211708" y="717183"/>
            <a:ext cx="1295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2F45A7B5-A9D5-4CFE-8242-F987BB9C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61" y="5614503"/>
            <a:ext cx="544593" cy="9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764C97C-EAF1-4A82-A37F-952DDDDB3709}"/>
              </a:ext>
            </a:extLst>
          </p:cNvPr>
          <p:cNvCxnSpPr/>
          <p:nvPr/>
        </p:nvCxnSpPr>
        <p:spPr>
          <a:xfrm>
            <a:off x="4984955" y="5614503"/>
            <a:ext cx="398206" cy="299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948A7C4-AF26-497B-BB40-039CCF0943AE}"/>
              </a:ext>
            </a:extLst>
          </p:cNvPr>
          <p:cNvCxnSpPr>
            <a:cxnSpLocks/>
          </p:cNvCxnSpPr>
          <p:nvPr/>
        </p:nvCxnSpPr>
        <p:spPr>
          <a:xfrm flipH="1">
            <a:off x="5407810" y="1078454"/>
            <a:ext cx="703701" cy="16194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FE09883-F84D-4C1B-8EE0-73FC5AA804DC}"/>
              </a:ext>
            </a:extLst>
          </p:cNvPr>
          <p:cNvCxnSpPr>
            <a:cxnSpLocks/>
          </p:cNvCxnSpPr>
          <p:nvPr/>
        </p:nvCxnSpPr>
        <p:spPr>
          <a:xfrm flipH="1">
            <a:off x="6126857" y="5208760"/>
            <a:ext cx="214613" cy="28613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BE8419-11CB-44F9-BEB3-480C59245EF2}"/>
              </a:ext>
            </a:extLst>
          </p:cNvPr>
          <p:cNvSpPr txBox="1"/>
          <p:nvPr/>
        </p:nvSpPr>
        <p:spPr>
          <a:xfrm>
            <a:off x="6162422" y="4779854"/>
            <a:ext cx="244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死臭酸宅本人</a:t>
            </a:r>
          </a:p>
        </p:txBody>
      </p:sp>
      <p:pic>
        <p:nvPicPr>
          <p:cNvPr id="1028" name="Picture 4" descr="Download Nintendo Switch Console PNG Image with No Background - PNGkey.com">
            <a:extLst>
              <a:ext uri="{FF2B5EF4-FFF2-40B4-BE49-F238E27FC236}">
                <a16:creationId xmlns:a16="http://schemas.microsoft.com/office/drawing/2014/main" id="{DE998098-BC6A-4083-9000-E9953C02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" y="-1308216"/>
            <a:ext cx="9238329" cy="3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0F8B2F7-9E94-41F6-A226-1CC3A2087BF5}"/>
              </a:ext>
            </a:extLst>
          </p:cNvPr>
          <p:cNvSpPr txBox="1"/>
          <p:nvPr/>
        </p:nvSpPr>
        <p:spPr>
          <a:xfrm>
            <a:off x="601593" y="5793535"/>
            <a:ext cx="256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https://arxiv.org/abs/2101.03961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2EB23A-57EB-4772-87C0-07A916DAD0FC}"/>
              </a:ext>
            </a:extLst>
          </p:cNvPr>
          <p:cNvSpPr/>
          <p:nvPr/>
        </p:nvSpPr>
        <p:spPr>
          <a:xfrm>
            <a:off x="358380" y="4333640"/>
            <a:ext cx="28320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Switch Transformer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(1.6T)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91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  <p:bldP spid="14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23DE-6FC9-4095-A3C9-77CC3C6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9ED99332-8D4D-47F9-8CCA-315D42EE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>
            <a:extLst>
              <a:ext uri="{FF2B5EF4-FFF2-40B4-BE49-F238E27FC236}">
                <a16:creationId xmlns:a16="http://schemas.microsoft.com/office/drawing/2014/main" id="{4C436E2B-EB51-49E2-86DE-DA6CB10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9AA01D-A6DF-48FB-A1DB-ECBEFC2C52F8}"/>
              </a:ext>
            </a:extLst>
          </p:cNvPr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5167BD-160A-4258-9C5F-75D3B983D8DE}"/>
              </a:ext>
            </a:extLst>
          </p:cNvPr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0781676-5737-4B2B-B991-DB33E76D0BD2}"/>
              </a:ext>
            </a:extLst>
          </p:cNvPr>
          <p:cNvSpPr/>
          <p:nvPr/>
        </p:nvSpPr>
        <p:spPr>
          <a:xfrm>
            <a:off x="890971" y="1479764"/>
            <a:ext cx="3124201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15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2924</Words>
  <Application>Microsoft Office PowerPoint</Application>
  <PresentationFormat>如螢幕大小 (4:3)</PresentationFormat>
  <Paragraphs>706</Paragraphs>
  <Slides>58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73" baseType="lpstr">
      <vt:lpstr>-apple-system</vt:lpstr>
      <vt:lpstr>Helvetica Neue</vt:lpstr>
      <vt:lpstr>Helvetica Neue Medium</vt:lpstr>
      <vt:lpstr>inherit</vt:lpstr>
      <vt:lpstr>Lucida Grande</vt:lpstr>
      <vt:lpstr>Myriad Pro</vt:lpstr>
      <vt:lpstr>Roboto</vt:lpstr>
      <vt:lpstr>細明體</vt:lpstr>
      <vt:lpstr>微軟正黑體</vt:lpstr>
      <vt:lpstr>Arial</vt:lpstr>
      <vt:lpstr>Arial</vt:lpstr>
      <vt:lpstr>Calibri</vt:lpstr>
      <vt:lpstr>Calibri Light</vt:lpstr>
      <vt:lpstr>Cambria Math</vt:lpstr>
      <vt:lpstr>Office 佈景主題</vt:lpstr>
      <vt:lpstr>Self-Supervised  Learning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 </vt:lpstr>
      <vt:lpstr>PowerPoint 簡報</vt:lpstr>
      <vt:lpstr>Masking Input</vt:lpstr>
      <vt:lpstr>Masking Input</vt:lpstr>
      <vt:lpstr>Next Sentence Prediction </vt:lpstr>
      <vt:lpstr>PowerPoint 簡報</vt:lpstr>
      <vt:lpstr>GLUE</vt:lpstr>
      <vt:lpstr>BERT and its Family </vt:lpstr>
      <vt:lpstr>How to use BERT – Case 1</vt:lpstr>
      <vt:lpstr>Pre-train v.s. Random Initialization </vt:lpstr>
      <vt:lpstr>PowerPoint 簡報</vt:lpstr>
      <vt:lpstr>How to use BERT – Case 2</vt:lpstr>
      <vt:lpstr>How to use BERT – Case 3</vt:lpstr>
      <vt:lpstr>How to use BERT – Case 3</vt:lpstr>
      <vt:lpstr>How to use BERT – Case 4 </vt:lpstr>
      <vt:lpstr>How to use BERT – Case 4 </vt:lpstr>
      <vt:lpstr>How to use BERT – Case 4 </vt:lpstr>
      <vt:lpstr>That is all about BERT!</vt:lpstr>
      <vt:lpstr>Training BERT is challenging! </vt:lpstr>
      <vt:lpstr>BERT Embryology (胚胎學)</vt:lpstr>
      <vt:lpstr>Pre-training a seq2seq model</vt:lpstr>
      <vt:lpstr>MASS / BART</vt:lpstr>
      <vt:lpstr>T5 – Comparison </vt:lpstr>
      <vt:lpstr>Why does BERT work?</vt:lpstr>
      <vt:lpstr>Why does BERT work?</vt:lpstr>
      <vt:lpstr>PowerPoint 簡報</vt:lpstr>
      <vt:lpstr>Why does BERT work?</vt:lpstr>
      <vt:lpstr>Why does BERT work?</vt:lpstr>
      <vt:lpstr>PowerPoint 簡報</vt:lpstr>
      <vt:lpstr>Why does BERT work?</vt:lpstr>
      <vt:lpstr>To Learn More ……</vt:lpstr>
      <vt:lpstr>Multi-lingual BERT</vt:lpstr>
      <vt:lpstr>Zero-shot Reading Comprehension</vt:lpstr>
      <vt:lpstr>Zero-shot Reading Comprehension</vt:lpstr>
      <vt:lpstr>More about Multi-lingual BERT</vt:lpstr>
      <vt:lpstr>Outline </vt:lpstr>
      <vt:lpstr>Predict Next Token</vt:lpstr>
      <vt:lpstr>Predict Next Token</vt:lpstr>
      <vt:lpstr>Predict Next Token</vt:lpstr>
      <vt:lpstr>PowerPoint 簡報</vt:lpstr>
      <vt:lpstr>PowerPoint 簡報</vt:lpstr>
      <vt:lpstr>PowerPoint 簡報</vt:lpstr>
      <vt:lpstr>How to use GPT? </vt:lpstr>
      <vt:lpstr>PowerPoint 簡報</vt:lpstr>
      <vt:lpstr>PowerPoint 簡報</vt:lpstr>
      <vt:lpstr>To learn more ……</vt:lpstr>
      <vt:lpstr>Image - SimCLR</vt:lpstr>
      <vt:lpstr>Image - BYOL</vt:lpstr>
      <vt:lpstr>Speech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</dc:title>
  <dc:creator>Hung-yi Lee</dc:creator>
  <cp:lastModifiedBy>Hung-yi Lee</cp:lastModifiedBy>
  <cp:revision>73</cp:revision>
  <dcterms:created xsi:type="dcterms:W3CDTF">2021-04-13T12:44:22Z</dcterms:created>
  <dcterms:modified xsi:type="dcterms:W3CDTF">2021-04-16T02:18:40Z</dcterms:modified>
</cp:coreProperties>
</file>